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2" r:id="rId7"/>
    <p:sldId id="263" r:id="rId8"/>
    <p:sldId id="264" r:id="rId9"/>
    <p:sldId id="280" r:id="rId10"/>
    <p:sldId id="265" r:id="rId11"/>
    <p:sldId id="266" r:id="rId12"/>
    <p:sldId id="267" r:id="rId13"/>
    <p:sldId id="268" r:id="rId14"/>
    <p:sldId id="281" r:id="rId15"/>
    <p:sldId id="269" r:id="rId16"/>
    <p:sldId id="270" r:id="rId17"/>
    <p:sldId id="271" r:id="rId18"/>
    <p:sldId id="272" r:id="rId19"/>
    <p:sldId id="273" r:id="rId20"/>
    <p:sldId id="274" r:id="rId21"/>
    <p:sldId id="275" r:id="rId22"/>
    <p:sldId id="276" r:id="rId23"/>
    <p:sldId id="277" r:id="rId24"/>
    <p:sldId id="278" r:id="rId25"/>
    <p:sldId id="279" r:id="rId26"/>
  </p:sldIdLst>
  <p:sldSz cx="14630400" cy="8229600"/>
  <p:notesSz cx="8229600" cy="14630400"/>
  <p:embeddedFontLst>
    <p:embeddedFont>
      <p:font typeface="Montserrat" panose="00000500000000000000" pitchFamily="2" charset="0"/>
      <p:regular r:id="rId28"/>
      <p:bold r:id="rId29"/>
    </p:embeddedFont>
    <p:embeddedFont>
      <p:font typeface="Montserrat Bold" panose="00000800000000000000" pitchFamily="2" charset="0"/>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043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234684"/>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Gen Z Career Aspirations: A Comprehensive Analysis</a:t>
            </a:r>
            <a:endParaRPr lang="en-US" sz="4450" dirty="0"/>
          </a:p>
        </p:txBody>
      </p:sp>
      <p:sp>
        <p:nvSpPr>
          <p:cNvPr id="4" name="Text 1"/>
          <p:cNvSpPr/>
          <p:nvPr/>
        </p:nvSpPr>
        <p:spPr>
          <a:xfrm>
            <a:off x="758309" y="3985022"/>
            <a:ext cx="7627382" cy="138684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This presentation explores the findings of a research project titled "Understanding the Career Aspirations of Gen Z," providing insights into the professional goals, motivations, and expectations of Generation Z individuals entering the workforce.</a:t>
            </a:r>
            <a:endParaRPr lang="en-US" sz="1700" dirty="0"/>
          </a:p>
        </p:txBody>
      </p:sp>
      <p:sp>
        <p:nvSpPr>
          <p:cNvPr id="6" name="Text 3"/>
          <p:cNvSpPr/>
          <p:nvPr/>
        </p:nvSpPr>
        <p:spPr>
          <a:xfrm>
            <a:off x="865108" y="5756315"/>
            <a:ext cx="132874" cy="97512"/>
          </a:xfrm>
          <a:prstGeom prst="rect">
            <a:avLst/>
          </a:prstGeom>
          <a:noFill/>
          <a:ln/>
        </p:spPr>
        <p:txBody>
          <a:bodyPr wrap="none" lIns="0" tIns="0" rIns="0" bIns="0" rtlCol="0" anchor="t"/>
          <a:lstStyle/>
          <a:p>
            <a:pPr marL="0" indent="0" algn="ctr">
              <a:lnSpc>
                <a:spcPts val="750"/>
              </a:lnSpc>
              <a:buNone/>
            </a:pPr>
            <a:endParaRPr lang="en-US" sz="750" dirty="0"/>
          </a:p>
        </p:txBody>
      </p:sp>
      <p:sp>
        <p:nvSpPr>
          <p:cNvPr id="7" name="Text 4"/>
          <p:cNvSpPr/>
          <p:nvPr/>
        </p:nvSpPr>
        <p:spPr>
          <a:xfrm>
            <a:off x="1213128" y="5615583"/>
            <a:ext cx="2510433" cy="379214"/>
          </a:xfrm>
          <a:prstGeom prst="rect">
            <a:avLst/>
          </a:prstGeom>
          <a:noFill/>
          <a:ln/>
        </p:spPr>
        <p:txBody>
          <a:bodyPr wrap="none" lIns="0" tIns="0" rIns="0" bIns="0" rtlCol="0" anchor="t"/>
          <a:lstStyle/>
          <a:p>
            <a:pPr marL="0" indent="0" algn="l">
              <a:lnSpc>
                <a:spcPts val="2950"/>
              </a:lnSpc>
              <a:buNone/>
            </a:pPr>
            <a:r>
              <a:rPr lang="en-US" sz="2100" b="1" dirty="0">
                <a:solidFill>
                  <a:srgbClr val="272525"/>
                </a:solidFill>
                <a:latin typeface="Montserrat Bold" pitchFamily="34" charset="0"/>
                <a:ea typeface="Montserrat Bold" pitchFamily="34" charset="-122"/>
                <a:cs typeface="Montserrat Bold" pitchFamily="34" charset="-120"/>
              </a:rPr>
              <a:t>by Rihana Fairose</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84728" y="539591"/>
            <a:ext cx="7461290" cy="643533"/>
          </a:xfrm>
          <a:prstGeom prst="rect">
            <a:avLst/>
          </a:prstGeom>
          <a:noFill/>
          <a:ln/>
        </p:spPr>
        <p:txBody>
          <a:bodyPr wrap="none" lIns="0" tIns="0" rIns="0" bIns="0" rtlCol="0" anchor="t"/>
          <a:lstStyle/>
          <a:p>
            <a:pPr marL="0" indent="0">
              <a:lnSpc>
                <a:spcPts val="5050"/>
              </a:lnSpc>
              <a:buNone/>
            </a:pPr>
            <a:r>
              <a:rPr lang="en-US" sz="4050" b="1" dirty="0">
                <a:solidFill>
                  <a:srgbClr val="7068F4"/>
                </a:solidFill>
                <a:latin typeface="Barlow Bold" pitchFamily="34" charset="0"/>
                <a:ea typeface="Barlow Bold" pitchFamily="34" charset="-122"/>
                <a:cs typeface="Barlow Bold" pitchFamily="34" charset="-120"/>
              </a:rPr>
              <a:t>Milestone 5: Data Analysis in SQL</a:t>
            </a:r>
            <a:endParaRPr lang="en-US" sz="4050" dirty="0"/>
          </a:p>
        </p:txBody>
      </p:sp>
      <p:pic>
        <p:nvPicPr>
          <p:cNvPr id="3" name="Image 0" descr="preencoded.png"/>
          <p:cNvPicPr>
            <a:picLocks noChangeAspect="1"/>
          </p:cNvPicPr>
          <p:nvPr/>
        </p:nvPicPr>
        <p:blipFill>
          <a:blip r:embed="rId3"/>
          <a:stretch>
            <a:fillRect/>
          </a:stretch>
        </p:blipFill>
        <p:spPr>
          <a:xfrm>
            <a:off x="684728" y="1696522"/>
            <a:ext cx="6384252" cy="5817512"/>
          </a:xfrm>
          <a:prstGeom prst="rect">
            <a:avLst/>
          </a:prstGeom>
        </p:spPr>
      </p:pic>
      <p:sp>
        <p:nvSpPr>
          <p:cNvPr id="4" name="Text 1"/>
          <p:cNvSpPr/>
          <p:nvPr/>
        </p:nvSpPr>
        <p:spPr>
          <a:xfrm>
            <a:off x="684728" y="6619399"/>
            <a:ext cx="3089077" cy="386120"/>
          </a:xfrm>
          <a:prstGeom prst="rect">
            <a:avLst/>
          </a:prstGeom>
          <a:noFill/>
          <a:ln/>
        </p:spPr>
        <p:txBody>
          <a:bodyPr wrap="none" lIns="0" tIns="0" rIns="0" bIns="0" rtlCol="0" anchor="t"/>
          <a:lstStyle/>
          <a:p>
            <a:pPr marL="0" indent="0">
              <a:lnSpc>
                <a:spcPts val="3000"/>
              </a:lnSpc>
              <a:buNone/>
            </a:pPr>
            <a:endParaRPr lang="en-US" sz="2400" dirty="0"/>
          </a:p>
        </p:txBody>
      </p:sp>
      <p:sp>
        <p:nvSpPr>
          <p:cNvPr id="5" name="Text 2"/>
          <p:cNvSpPr/>
          <p:nvPr/>
        </p:nvSpPr>
        <p:spPr>
          <a:xfrm>
            <a:off x="684728" y="7201138"/>
            <a:ext cx="6391870" cy="312896"/>
          </a:xfrm>
          <a:prstGeom prst="rect">
            <a:avLst/>
          </a:prstGeom>
          <a:noFill/>
          <a:ln/>
        </p:spPr>
        <p:txBody>
          <a:bodyPr wrap="none" lIns="0" tIns="0" rIns="0" bIns="0" rtlCol="0" anchor="t"/>
          <a:lstStyle/>
          <a:p>
            <a:pPr marL="0" indent="0">
              <a:lnSpc>
                <a:spcPts val="2450"/>
              </a:lnSpc>
              <a:buNone/>
            </a:pPr>
            <a:endParaRPr lang="en-US" sz="1500" dirty="0"/>
          </a:p>
        </p:txBody>
      </p:sp>
      <p:pic>
        <p:nvPicPr>
          <p:cNvPr id="6" name="Image 1" descr="preencoded.png"/>
          <p:cNvPicPr>
            <a:picLocks noChangeAspect="1"/>
          </p:cNvPicPr>
          <p:nvPr/>
        </p:nvPicPr>
        <p:blipFill>
          <a:blip r:embed="rId4"/>
          <a:stretch>
            <a:fillRect/>
          </a:stretch>
        </p:blipFill>
        <p:spPr>
          <a:xfrm>
            <a:off x="7561421" y="1696522"/>
            <a:ext cx="6384251" cy="5817512"/>
          </a:xfrm>
          <a:prstGeom prst="rect">
            <a:avLst/>
          </a:prstGeom>
        </p:spPr>
      </p:pic>
      <p:sp>
        <p:nvSpPr>
          <p:cNvPr id="7" name="Text 3"/>
          <p:cNvSpPr/>
          <p:nvPr/>
        </p:nvSpPr>
        <p:spPr>
          <a:xfrm>
            <a:off x="7561421" y="6619280"/>
            <a:ext cx="3089077" cy="386120"/>
          </a:xfrm>
          <a:prstGeom prst="rect">
            <a:avLst/>
          </a:prstGeom>
          <a:noFill/>
          <a:ln/>
        </p:spPr>
        <p:txBody>
          <a:bodyPr wrap="none" lIns="0" tIns="0" rIns="0" bIns="0" rtlCol="0" anchor="t"/>
          <a:lstStyle/>
          <a:p>
            <a:pPr marL="0" indent="0">
              <a:lnSpc>
                <a:spcPts val="3000"/>
              </a:lnSpc>
              <a:buNone/>
            </a:pPr>
            <a:endParaRPr lang="en-US" sz="2400" dirty="0"/>
          </a:p>
        </p:txBody>
      </p:sp>
      <p:sp>
        <p:nvSpPr>
          <p:cNvPr id="8" name="Text 4"/>
          <p:cNvSpPr/>
          <p:nvPr/>
        </p:nvSpPr>
        <p:spPr>
          <a:xfrm>
            <a:off x="7561421" y="7201019"/>
            <a:ext cx="6391870" cy="312896"/>
          </a:xfrm>
          <a:prstGeom prst="rect">
            <a:avLst/>
          </a:prstGeom>
          <a:noFill/>
          <a:ln/>
        </p:spPr>
        <p:txBody>
          <a:bodyPr wrap="none" lIns="0" tIns="0" rIns="0" bIns="0" rtlCol="0" anchor="t"/>
          <a:lstStyle/>
          <a:p>
            <a:pPr marL="0" indent="0">
              <a:lnSpc>
                <a:spcPts val="2450"/>
              </a:lnSpc>
              <a:buNone/>
            </a:pP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95801" y="546616"/>
            <a:ext cx="9696688" cy="653891"/>
          </a:xfrm>
          <a:prstGeom prst="rect">
            <a:avLst/>
          </a:prstGeom>
          <a:noFill/>
          <a:ln/>
        </p:spPr>
        <p:txBody>
          <a:bodyPr wrap="none" lIns="0" tIns="0" rIns="0" bIns="0" rtlCol="0" anchor="t"/>
          <a:lstStyle/>
          <a:p>
            <a:pPr marL="0" indent="0">
              <a:lnSpc>
                <a:spcPts val="5100"/>
              </a:lnSpc>
              <a:buNone/>
            </a:pPr>
            <a:r>
              <a:rPr lang="en-US" sz="4100" b="1" dirty="0">
                <a:solidFill>
                  <a:srgbClr val="7068F4"/>
                </a:solidFill>
                <a:latin typeface="Barlow Bold" pitchFamily="34" charset="0"/>
                <a:ea typeface="Barlow Bold" pitchFamily="34" charset="-122"/>
                <a:cs typeface="Barlow Bold" pitchFamily="34" charset="-120"/>
              </a:rPr>
              <a:t>Milestone 6: Executive Dashboard in Excel</a:t>
            </a:r>
            <a:endParaRPr lang="en-US" sz="4100" dirty="0"/>
          </a:p>
        </p:txBody>
      </p:sp>
      <p:pic>
        <p:nvPicPr>
          <p:cNvPr id="3" name="Image 0" descr="preencoded.png"/>
          <p:cNvPicPr>
            <a:picLocks noChangeAspect="1"/>
          </p:cNvPicPr>
          <p:nvPr/>
        </p:nvPicPr>
        <p:blipFill>
          <a:blip r:embed="rId3"/>
          <a:stretch>
            <a:fillRect/>
          </a:stretch>
        </p:blipFill>
        <p:spPr>
          <a:xfrm>
            <a:off x="695801" y="1598057"/>
            <a:ext cx="13369334" cy="6348910"/>
          </a:xfrm>
          <a:prstGeom prst="rect">
            <a:avLst/>
          </a:prstGeom>
        </p:spPr>
      </p:pic>
      <p:sp>
        <p:nvSpPr>
          <p:cNvPr id="4" name="Text 1"/>
          <p:cNvSpPr/>
          <p:nvPr/>
        </p:nvSpPr>
        <p:spPr>
          <a:xfrm>
            <a:off x="695801" y="6674882"/>
            <a:ext cx="3138964" cy="392311"/>
          </a:xfrm>
          <a:prstGeom prst="rect">
            <a:avLst/>
          </a:prstGeom>
          <a:noFill/>
          <a:ln/>
        </p:spPr>
        <p:txBody>
          <a:bodyPr wrap="none" lIns="0" tIns="0" rIns="0" bIns="0" rtlCol="0" anchor="t"/>
          <a:lstStyle/>
          <a:p>
            <a:pPr marL="0" indent="0">
              <a:lnSpc>
                <a:spcPts val="3050"/>
              </a:lnSpc>
              <a:buNone/>
            </a:pPr>
            <a:endParaRPr lang="en-US" sz="2450" dirty="0"/>
          </a:p>
        </p:txBody>
      </p:sp>
      <p:sp>
        <p:nvSpPr>
          <p:cNvPr id="5" name="Text 2"/>
          <p:cNvSpPr/>
          <p:nvPr/>
        </p:nvSpPr>
        <p:spPr>
          <a:xfrm>
            <a:off x="695801" y="7365325"/>
            <a:ext cx="13238798" cy="318135"/>
          </a:xfrm>
          <a:prstGeom prst="rect">
            <a:avLst/>
          </a:prstGeom>
          <a:noFill/>
          <a:ln/>
        </p:spPr>
        <p:txBody>
          <a:bodyPr wrap="none" lIns="0" tIns="0" rIns="0" bIns="0" rtlCol="0" anchor="t"/>
          <a:lstStyle/>
          <a:p>
            <a:pPr marL="0" indent="0">
              <a:lnSpc>
                <a:spcPts val="2500"/>
              </a:lnSpc>
              <a:buNone/>
            </a:pP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92336" y="465415"/>
            <a:ext cx="9161502" cy="556736"/>
          </a:xfrm>
          <a:prstGeom prst="rect">
            <a:avLst/>
          </a:prstGeom>
          <a:noFill/>
          <a:ln/>
        </p:spPr>
        <p:txBody>
          <a:bodyPr wrap="none" lIns="0" tIns="0" rIns="0" bIns="0" rtlCol="0" anchor="t"/>
          <a:lstStyle/>
          <a:p>
            <a:pPr marL="0" indent="0">
              <a:lnSpc>
                <a:spcPts val="4350"/>
              </a:lnSpc>
              <a:buNone/>
            </a:pPr>
            <a:r>
              <a:rPr lang="en-US" sz="3500" b="1" dirty="0">
                <a:solidFill>
                  <a:srgbClr val="7068F4"/>
                </a:solidFill>
                <a:latin typeface="Barlow Bold" pitchFamily="34" charset="0"/>
                <a:ea typeface="Barlow Bold" pitchFamily="34" charset="-122"/>
                <a:cs typeface="Barlow Bold" pitchFamily="34" charset="-120"/>
              </a:rPr>
              <a:t>Milestone 7: Functional Dashboards in PowerBI</a:t>
            </a:r>
            <a:endParaRPr lang="en-US" sz="3500" dirty="0"/>
          </a:p>
        </p:txBody>
      </p:sp>
      <p:pic>
        <p:nvPicPr>
          <p:cNvPr id="3" name="Image 0" descr="preencoded.png"/>
          <p:cNvPicPr>
            <a:picLocks noChangeAspect="1"/>
          </p:cNvPicPr>
          <p:nvPr/>
        </p:nvPicPr>
        <p:blipFill>
          <a:blip r:embed="rId3"/>
          <a:stretch>
            <a:fillRect/>
          </a:stretch>
        </p:blipFill>
        <p:spPr>
          <a:xfrm>
            <a:off x="592336" y="1360646"/>
            <a:ext cx="13445728" cy="6403539"/>
          </a:xfrm>
          <a:prstGeom prst="rect">
            <a:avLst/>
          </a:prstGeom>
        </p:spPr>
      </p:pic>
      <p:sp>
        <p:nvSpPr>
          <p:cNvPr id="4" name="Text 1"/>
          <p:cNvSpPr/>
          <p:nvPr/>
        </p:nvSpPr>
        <p:spPr>
          <a:xfrm>
            <a:off x="592336" y="6905387"/>
            <a:ext cx="2672596" cy="334089"/>
          </a:xfrm>
          <a:prstGeom prst="rect">
            <a:avLst/>
          </a:prstGeom>
          <a:noFill/>
          <a:ln/>
        </p:spPr>
        <p:txBody>
          <a:bodyPr wrap="none" lIns="0" tIns="0" rIns="0" bIns="0" rtlCol="0" anchor="t"/>
          <a:lstStyle/>
          <a:p>
            <a:pPr marL="0" indent="0">
              <a:lnSpc>
                <a:spcPts val="2600"/>
              </a:lnSpc>
              <a:buNone/>
            </a:pPr>
            <a:endParaRPr lang="en-US" sz="2100" dirty="0"/>
          </a:p>
        </p:txBody>
      </p:sp>
      <p:sp>
        <p:nvSpPr>
          <p:cNvPr id="5" name="Text 2"/>
          <p:cNvSpPr/>
          <p:nvPr/>
        </p:nvSpPr>
        <p:spPr>
          <a:xfrm>
            <a:off x="592336" y="7493318"/>
            <a:ext cx="13445728" cy="270867"/>
          </a:xfrm>
          <a:prstGeom prst="rect">
            <a:avLst/>
          </a:prstGeom>
          <a:noFill/>
          <a:ln/>
        </p:spPr>
        <p:txBody>
          <a:bodyPr wrap="none" lIns="0" tIns="0" rIns="0" bIns="0" rtlCol="0" anchor="t"/>
          <a:lstStyle/>
          <a:p>
            <a:pPr marL="0" indent="0">
              <a:lnSpc>
                <a:spcPts val="2100"/>
              </a:lnSpc>
              <a:buNone/>
            </a:pPr>
            <a:endParaRPr lang="en-US"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393859" y="309443"/>
            <a:ext cx="2961799" cy="370284"/>
          </a:xfrm>
          <a:prstGeom prst="rect">
            <a:avLst/>
          </a:prstGeom>
          <a:noFill/>
          <a:ln/>
        </p:spPr>
        <p:txBody>
          <a:bodyPr wrap="none" lIns="0" tIns="0" rIns="0" bIns="0" rtlCol="0" anchor="t"/>
          <a:lstStyle/>
          <a:p>
            <a:pPr marL="0" indent="0">
              <a:lnSpc>
                <a:spcPts val="2900"/>
              </a:lnSpc>
              <a:buNone/>
            </a:pPr>
            <a:endParaRPr lang="en-US" sz="2300" dirty="0"/>
          </a:p>
        </p:txBody>
      </p:sp>
      <p:pic>
        <p:nvPicPr>
          <p:cNvPr id="3" name="Image 0" descr="preencoded.png"/>
          <p:cNvPicPr>
            <a:picLocks noChangeAspect="1"/>
          </p:cNvPicPr>
          <p:nvPr/>
        </p:nvPicPr>
        <p:blipFill>
          <a:blip r:embed="rId3"/>
          <a:stretch>
            <a:fillRect/>
          </a:stretch>
        </p:blipFill>
        <p:spPr>
          <a:xfrm>
            <a:off x="393858" y="494584"/>
            <a:ext cx="13455145" cy="7246621"/>
          </a:xfrm>
          <a:prstGeom prst="rect">
            <a:avLst/>
          </a:prstGeom>
        </p:spPr>
      </p:pic>
      <p:sp>
        <p:nvSpPr>
          <p:cNvPr id="4" name="Text 1"/>
          <p:cNvSpPr/>
          <p:nvPr/>
        </p:nvSpPr>
        <p:spPr>
          <a:xfrm>
            <a:off x="393859" y="3778806"/>
            <a:ext cx="1777127" cy="222171"/>
          </a:xfrm>
          <a:prstGeom prst="rect">
            <a:avLst/>
          </a:prstGeom>
          <a:noFill/>
          <a:ln/>
        </p:spPr>
        <p:txBody>
          <a:bodyPr wrap="none" lIns="0" tIns="0" rIns="0" bIns="0" rtlCol="0" anchor="t"/>
          <a:lstStyle/>
          <a:p>
            <a:pPr marL="0" indent="0">
              <a:lnSpc>
                <a:spcPts val="1700"/>
              </a:lnSpc>
              <a:buNone/>
            </a:pPr>
            <a:endParaRPr lang="en-US" sz="1350" dirty="0"/>
          </a:p>
        </p:txBody>
      </p:sp>
      <p:sp>
        <p:nvSpPr>
          <p:cNvPr id="5" name="Text 2"/>
          <p:cNvSpPr/>
          <p:nvPr/>
        </p:nvSpPr>
        <p:spPr>
          <a:xfrm>
            <a:off x="393859" y="4202938"/>
            <a:ext cx="13842683" cy="180023"/>
          </a:xfrm>
          <a:prstGeom prst="rect">
            <a:avLst/>
          </a:prstGeom>
          <a:noFill/>
          <a:ln/>
        </p:spPr>
        <p:txBody>
          <a:bodyPr wrap="none" lIns="0" tIns="0" rIns="0" bIns="0" rtlCol="0" anchor="t"/>
          <a:lstStyle/>
          <a:p>
            <a:pPr marL="0" indent="0">
              <a:lnSpc>
                <a:spcPts val="1400"/>
              </a:lnSpc>
              <a:buNone/>
            </a:pPr>
            <a:endParaRPr lang="en-US" sz="850" dirty="0"/>
          </a:p>
        </p:txBody>
      </p:sp>
      <p:sp>
        <p:nvSpPr>
          <p:cNvPr id="7" name="Text 3"/>
          <p:cNvSpPr/>
          <p:nvPr/>
        </p:nvSpPr>
        <p:spPr>
          <a:xfrm>
            <a:off x="393859" y="7350323"/>
            <a:ext cx="1777127" cy="222171"/>
          </a:xfrm>
          <a:prstGeom prst="rect">
            <a:avLst/>
          </a:prstGeom>
          <a:noFill/>
          <a:ln/>
        </p:spPr>
        <p:txBody>
          <a:bodyPr wrap="none" lIns="0" tIns="0" rIns="0" bIns="0" rtlCol="0" anchor="t"/>
          <a:lstStyle/>
          <a:p>
            <a:pPr marL="0" indent="0">
              <a:lnSpc>
                <a:spcPts val="1700"/>
              </a:lnSpc>
              <a:buNone/>
            </a:pPr>
            <a:endParaRPr lang="en-US" sz="1350" dirty="0"/>
          </a:p>
        </p:txBody>
      </p:sp>
      <p:sp>
        <p:nvSpPr>
          <p:cNvPr id="8" name="Text 4"/>
          <p:cNvSpPr/>
          <p:nvPr/>
        </p:nvSpPr>
        <p:spPr>
          <a:xfrm>
            <a:off x="393859" y="7741206"/>
            <a:ext cx="13842683" cy="180023"/>
          </a:xfrm>
          <a:prstGeom prst="rect">
            <a:avLst/>
          </a:prstGeom>
          <a:noFill/>
          <a:ln/>
        </p:spPr>
        <p:txBody>
          <a:bodyPr wrap="none" lIns="0" tIns="0" rIns="0" bIns="0" rtlCol="0" anchor="t"/>
          <a:lstStyle/>
          <a:p>
            <a:pPr marL="0" indent="0">
              <a:lnSpc>
                <a:spcPts val="1400"/>
              </a:lnSpc>
              <a:buNone/>
            </a:pPr>
            <a:endParaRPr lang="en-US" sz="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a:extLst>
              <a:ext uri="{FF2B5EF4-FFF2-40B4-BE49-F238E27FC236}">
                <a16:creationId xmlns:a16="http://schemas.microsoft.com/office/drawing/2014/main" id="{2370AA17-ED55-71E3-1FAD-2D313D914810}"/>
              </a:ext>
            </a:extLst>
          </p:cNvPr>
          <p:cNvPicPr>
            <a:picLocks noChangeAspect="1"/>
          </p:cNvPicPr>
          <p:nvPr/>
        </p:nvPicPr>
        <p:blipFill>
          <a:blip r:embed="rId2"/>
          <a:stretch>
            <a:fillRect/>
          </a:stretch>
        </p:blipFill>
        <p:spPr>
          <a:xfrm>
            <a:off x="498764" y="365760"/>
            <a:ext cx="13459968" cy="7488756"/>
          </a:xfrm>
          <a:prstGeom prst="rect">
            <a:avLst/>
          </a:prstGeom>
        </p:spPr>
      </p:pic>
    </p:spTree>
    <p:extLst>
      <p:ext uri="{BB962C8B-B14F-4D97-AF65-F5344CB8AC3E}">
        <p14:creationId xmlns:p14="http://schemas.microsoft.com/office/powerpoint/2010/main" val="2086096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0" y="-1"/>
            <a:ext cx="14630400" cy="3142211"/>
          </a:xfrm>
          <a:prstGeom prst="rect">
            <a:avLst/>
          </a:prstGeom>
        </p:spPr>
      </p:pic>
      <p:sp>
        <p:nvSpPr>
          <p:cNvPr id="3" name="Text 0"/>
          <p:cNvSpPr/>
          <p:nvPr/>
        </p:nvSpPr>
        <p:spPr>
          <a:xfrm>
            <a:off x="758309" y="3544967"/>
            <a:ext cx="9222820"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Key Findings: Company Preferences</a:t>
            </a:r>
            <a:endParaRPr lang="en-US" sz="4450" dirty="0"/>
          </a:p>
        </p:txBody>
      </p:sp>
      <p:sp>
        <p:nvSpPr>
          <p:cNvPr id="4" name="Shape 1"/>
          <p:cNvSpPr/>
          <p:nvPr/>
        </p:nvSpPr>
        <p:spPr>
          <a:xfrm>
            <a:off x="758309" y="4826318"/>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sp>
      <p:sp>
        <p:nvSpPr>
          <p:cNvPr id="5" name="Text 2"/>
          <p:cNvSpPr/>
          <p:nvPr/>
        </p:nvSpPr>
        <p:spPr>
          <a:xfrm>
            <a:off x="941427" y="4898946"/>
            <a:ext cx="121087" cy="342067"/>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1</a:t>
            </a:r>
            <a:endParaRPr lang="en-US" sz="2650" dirty="0"/>
          </a:p>
        </p:txBody>
      </p:sp>
      <p:sp>
        <p:nvSpPr>
          <p:cNvPr id="6" name="Text 3"/>
          <p:cNvSpPr/>
          <p:nvPr/>
        </p:nvSpPr>
        <p:spPr>
          <a:xfrm>
            <a:off x="1462326" y="4826318"/>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Startups</a:t>
            </a:r>
            <a:endParaRPr lang="en-US" sz="2200" dirty="0"/>
          </a:p>
        </p:txBody>
      </p:sp>
      <p:sp>
        <p:nvSpPr>
          <p:cNvPr id="7" name="Text 4"/>
          <p:cNvSpPr/>
          <p:nvPr/>
        </p:nvSpPr>
        <p:spPr>
          <a:xfrm>
            <a:off x="1462326" y="5312450"/>
            <a:ext cx="3522821" cy="173355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Gen Z prefers startups for their innovation, flexibility, and opportunities to take on diverse roles. They value fast growth, creativity, and a dynamic work environment.</a:t>
            </a:r>
            <a:endParaRPr lang="en-US" sz="1700" dirty="0"/>
          </a:p>
        </p:txBody>
      </p:sp>
      <p:sp>
        <p:nvSpPr>
          <p:cNvPr id="8" name="Shape 5"/>
          <p:cNvSpPr/>
          <p:nvPr/>
        </p:nvSpPr>
        <p:spPr>
          <a:xfrm>
            <a:off x="5201722" y="4826318"/>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sp>
      <p:sp>
        <p:nvSpPr>
          <p:cNvPr id="9" name="Text 6"/>
          <p:cNvSpPr/>
          <p:nvPr/>
        </p:nvSpPr>
        <p:spPr>
          <a:xfrm>
            <a:off x="5349597" y="4898946"/>
            <a:ext cx="191572" cy="342067"/>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2</a:t>
            </a:r>
            <a:endParaRPr lang="en-US" sz="2650" dirty="0"/>
          </a:p>
        </p:txBody>
      </p:sp>
      <p:sp>
        <p:nvSpPr>
          <p:cNvPr id="10" name="Text 7"/>
          <p:cNvSpPr/>
          <p:nvPr/>
        </p:nvSpPr>
        <p:spPr>
          <a:xfrm>
            <a:off x="5905738" y="4826318"/>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Mid-Size Companies</a:t>
            </a:r>
            <a:endParaRPr lang="en-US" sz="2200" dirty="0"/>
          </a:p>
        </p:txBody>
      </p:sp>
      <p:sp>
        <p:nvSpPr>
          <p:cNvPr id="11" name="Text 8"/>
          <p:cNvSpPr/>
          <p:nvPr/>
        </p:nvSpPr>
        <p:spPr>
          <a:xfrm>
            <a:off x="5905738" y="5312450"/>
            <a:ext cx="3522821" cy="208026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These companies offer a balance between stability and agility. Gen Z finds them appealing for structured career growth, better resources, and a collaborative culture..</a:t>
            </a:r>
            <a:endParaRPr lang="en-US" sz="1700" dirty="0"/>
          </a:p>
        </p:txBody>
      </p:sp>
      <p:sp>
        <p:nvSpPr>
          <p:cNvPr id="12" name="Shape 9"/>
          <p:cNvSpPr/>
          <p:nvPr/>
        </p:nvSpPr>
        <p:spPr>
          <a:xfrm>
            <a:off x="9645134" y="4826318"/>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sp>
      <p:sp>
        <p:nvSpPr>
          <p:cNvPr id="13" name="Text 10"/>
          <p:cNvSpPr/>
          <p:nvPr/>
        </p:nvSpPr>
        <p:spPr>
          <a:xfrm>
            <a:off x="9796463" y="4898946"/>
            <a:ext cx="184666" cy="342067"/>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3</a:t>
            </a:r>
            <a:endParaRPr lang="en-US" sz="2650" dirty="0"/>
          </a:p>
        </p:txBody>
      </p:sp>
      <p:sp>
        <p:nvSpPr>
          <p:cNvPr id="14" name="Text 11"/>
          <p:cNvSpPr/>
          <p:nvPr/>
        </p:nvSpPr>
        <p:spPr>
          <a:xfrm>
            <a:off x="10349151" y="4826318"/>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Corporations</a:t>
            </a:r>
            <a:endParaRPr lang="en-US" sz="2200" dirty="0"/>
          </a:p>
        </p:txBody>
      </p:sp>
      <p:sp>
        <p:nvSpPr>
          <p:cNvPr id="15" name="Text 12"/>
          <p:cNvSpPr/>
          <p:nvPr/>
        </p:nvSpPr>
        <p:spPr>
          <a:xfrm>
            <a:off x="10349151" y="5312449"/>
            <a:ext cx="3522821" cy="2401761"/>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Large multinational corporations provide security, strong brand reputation, and global exposure. Gen Z sees them as a way to gain experience and credibility in their careers.</a:t>
            </a:r>
            <a:endParaRPr lang="en-US" sz="17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0" y="0"/>
            <a:ext cx="5486400" cy="8229599"/>
          </a:xfrm>
          <a:prstGeom prst="rect">
            <a:avLst/>
          </a:prstGeom>
        </p:spPr>
      </p:pic>
      <p:sp>
        <p:nvSpPr>
          <p:cNvPr id="3" name="Text 0"/>
          <p:cNvSpPr/>
          <p:nvPr/>
        </p:nvSpPr>
        <p:spPr>
          <a:xfrm>
            <a:off x="6139696" y="609481"/>
            <a:ext cx="7357705" cy="614005"/>
          </a:xfrm>
          <a:prstGeom prst="rect">
            <a:avLst/>
          </a:prstGeom>
          <a:noFill/>
          <a:ln/>
        </p:spPr>
        <p:txBody>
          <a:bodyPr wrap="none" lIns="0" tIns="0" rIns="0" bIns="0" rtlCol="0" anchor="t"/>
          <a:lstStyle/>
          <a:p>
            <a:pPr marL="0" indent="0">
              <a:lnSpc>
                <a:spcPts val="4800"/>
              </a:lnSpc>
              <a:buNone/>
            </a:pPr>
            <a:r>
              <a:rPr lang="en-US" sz="3850" b="1" dirty="0">
                <a:solidFill>
                  <a:srgbClr val="7068F4"/>
                </a:solidFill>
                <a:latin typeface="Barlow Bold" pitchFamily="34" charset="0"/>
                <a:ea typeface="Barlow Bold" pitchFamily="34" charset="-122"/>
                <a:cs typeface="Barlow Bold" pitchFamily="34" charset="-120"/>
              </a:rPr>
              <a:t>Key Findings: Influencing Factors</a:t>
            </a:r>
            <a:endParaRPr lang="en-US" sz="3850" dirty="0"/>
          </a:p>
        </p:txBody>
      </p:sp>
      <p:sp>
        <p:nvSpPr>
          <p:cNvPr id="4" name="Shape 1"/>
          <p:cNvSpPr/>
          <p:nvPr/>
        </p:nvSpPr>
        <p:spPr>
          <a:xfrm>
            <a:off x="6139696" y="1503402"/>
            <a:ext cx="7837408" cy="1389221"/>
          </a:xfrm>
          <a:prstGeom prst="roundRect">
            <a:avLst>
              <a:gd name="adj" fmla="val 12093"/>
            </a:avLst>
          </a:prstGeom>
          <a:solidFill>
            <a:srgbClr val="EEEFF5"/>
          </a:solidFill>
          <a:ln/>
          <a:effectLst>
            <a:outerShdw blurRad="45720" dist="22860" dir="13500000" algn="bl" rotWithShape="0">
              <a:srgbClr val="FFFFFF">
                <a:alpha val="70000"/>
              </a:srgbClr>
            </a:outerShdw>
          </a:effectLst>
        </p:spPr>
      </p:sp>
      <p:sp>
        <p:nvSpPr>
          <p:cNvPr id="5" name="Text 2"/>
          <p:cNvSpPr/>
          <p:nvPr/>
        </p:nvSpPr>
        <p:spPr>
          <a:xfrm>
            <a:off x="6326267" y="1689973"/>
            <a:ext cx="2456140" cy="306943"/>
          </a:xfrm>
          <a:prstGeom prst="rect">
            <a:avLst/>
          </a:prstGeom>
          <a:noFill/>
          <a:ln/>
        </p:spPr>
        <p:txBody>
          <a:bodyPr wrap="none" lIns="0" tIns="0" rIns="0" bIns="0" rtlCol="0" anchor="t"/>
          <a:lstStyle/>
          <a:p>
            <a:pPr marL="0" indent="0">
              <a:lnSpc>
                <a:spcPts val="2400"/>
              </a:lnSpc>
              <a:buNone/>
            </a:pPr>
            <a:r>
              <a:rPr lang="en-US" sz="1900" b="1" dirty="0">
                <a:solidFill>
                  <a:srgbClr val="272525"/>
                </a:solidFill>
                <a:latin typeface="Barlow Bold" pitchFamily="34" charset="0"/>
                <a:ea typeface="Barlow Bold" pitchFamily="34" charset="-122"/>
              </a:rPr>
              <a:t>Parents (7.24K)</a:t>
            </a:r>
            <a:endParaRPr lang="en-US" sz="1900" dirty="0"/>
          </a:p>
        </p:txBody>
      </p:sp>
      <p:sp>
        <p:nvSpPr>
          <p:cNvPr id="6" name="Text 3"/>
          <p:cNvSpPr/>
          <p:nvPr/>
        </p:nvSpPr>
        <p:spPr>
          <a:xfrm>
            <a:off x="6326267" y="2108835"/>
            <a:ext cx="7464266" cy="597218"/>
          </a:xfrm>
          <a:prstGeom prst="rect">
            <a:avLst/>
          </a:prstGeom>
          <a:noFill/>
          <a:ln/>
        </p:spPr>
        <p:txBody>
          <a:bodyPr wrap="square" lIns="0" tIns="0" rIns="0" bIns="0" rtlCol="0" anchor="t"/>
          <a:lstStyle/>
          <a:p>
            <a:pPr marL="0" indent="0">
              <a:lnSpc>
                <a:spcPts val="2350"/>
              </a:lnSpc>
              <a:buNone/>
            </a:pPr>
            <a:r>
              <a:rPr lang="en-US" sz="1450" dirty="0">
                <a:solidFill>
                  <a:srgbClr val="272525"/>
                </a:solidFill>
                <a:latin typeface="Montserrat" pitchFamily="34" charset="0"/>
                <a:ea typeface="Montserrat" pitchFamily="34" charset="-122"/>
                <a:cs typeface="Montserrat" pitchFamily="34" charset="-120"/>
              </a:rPr>
              <a:t>Parents play the most significant role in shaping Gen Z's career decisions, often guiding them based on personal experiences, values, and stability concerns.</a:t>
            </a:r>
            <a:endParaRPr lang="en-US" sz="1450" dirty="0"/>
          </a:p>
        </p:txBody>
      </p:sp>
      <p:sp>
        <p:nvSpPr>
          <p:cNvPr id="7" name="Shape 4"/>
          <p:cNvSpPr/>
          <p:nvPr/>
        </p:nvSpPr>
        <p:spPr>
          <a:xfrm>
            <a:off x="6139696" y="3079194"/>
            <a:ext cx="7837408" cy="1389221"/>
          </a:xfrm>
          <a:prstGeom prst="roundRect">
            <a:avLst>
              <a:gd name="adj" fmla="val 12093"/>
            </a:avLst>
          </a:prstGeom>
          <a:solidFill>
            <a:srgbClr val="EEEFF5"/>
          </a:solidFill>
          <a:ln/>
          <a:effectLst>
            <a:outerShdw blurRad="45720" dist="22860" dir="13500000" algn="bl" rotWithShape="0">
              <a:srgbClr val="FFFFFF">
                <a:alpha val="70000"/>
              </a:srgbClr>
            </a:outerShdw>
          </a:effectLst>
        </p:spPr>
      </p:sp>
      <p:sp>
        <p:nvSpPr>
          <p:cNvPr id="8" name="Text 5"/>
          <p:cNvSpPr/>
          <p:nvPr/>
        </p:nvSpPr>
        <p:spPr>
          <a:xfrm>
            <a:off x="6326267" y="3265765"/>
            <a:ext cx="2456140" cy="306943"/>
          </a:xfrm>
          <a:prstGeom prst="rect">
            <a:avLst/>
          </a:prstGeom>
          <a:noFill/>
          <a:ln/>
        </p:spPr>
        <p:txBody>
          <a:bodyPr wrap="none" lIns="0" tIns="0" rIns="0" bIns="0" rtlCol="0" anchor="t"/>
          <a:lstStyle/>
          <a:p>
            <a:pPr marL="0" indent="0">
              <a:lnSpc>
                <a:spcPts val="2400"/>
              </a:lnSpc>
              <a:buNone/>
            </a:pPr>
            <a:r>
              <a:rPr lang="en-US" sz="1900" b="1" dirty="0">
                <a:solidFill>
                  <a:srgbClr val="272525"/>
                </a:solidFill>
                <a:latin typeface="Barlow Bold" pitchFamily="34" charset="0"/>
                <a:ea typeface="Barlow Bold" pitchFamily="34" charset="-122"/>
                <a:cs typeface="Barlow Bold" pitchFamily="34" charset="-120"/>
              </a:rPr>
              <a:t>World Leaders (4.27K)</a:t>
            </a:r>
            <a:endParaRPr lang="en-US" sz="1900" dirty="0"/>
          </a:p>
        </p:txBody>
      </p:sp>
      <p:sp>
        <p:nvSpPr>
          <p:cNvPr id="9" name="Text 6"/>
          <p:cNvSpPr/>
          <p:nvPr/>
        </p:nvSpPr>
        <p:spPr>
          <a:xfrm>
            <a:off x="6326267" y="3684627"/>
            <a:ext cx="7464266" cy="597218"/>
          </a:xfrm>
          <a:prstGeom prst="rect">
            <a:avLst/>
          </a:prstGeom>
          <a:noFill/>
          <a:ln/>
        </p:spPr>
        <p:txBody>
          <a:bodyPr wrap="square" lIns="0" tIns="0" rIns="0" bIns="0" rtlCol="0" anchor="t"/>
          <a:lstStyle/>
          <a:p>
            <a:pPr marL="0" indent="0">
              <a:lnSpc>
                <a:spcPts val="2350"/>
              </a:lnSpc>
              <a:buNone/>
            </a:pPr>
            <a:r>
              <a:rPr lang="en-US" sz="1450" dirty="0">
                <a:solidFill>
                  <a:srgbClr val="272525"/>
                </a:solidFill>
                <a:latin typeface="Montserrat" pitchFamily="34" charset="0"/>
                <a:ea typeface="Montserrat" pitchFamily="34" charset="-122"/>
                <a:cs typeface="Montserrat" pitchFamily="34" charset="-120"/>
              </a:rPr>
              <a:t>Global figures, including political and business leaders, inspire career aspirations through their leadership, success, and impact on society.</a:t>
            </a:r>
            <a:endParaRPr lang="en-US" sz="1450" dirty="0"/>
          </a:p>
        </p:txBody>
      </p:sp>
      <p:sp>
        <p:nvSpPr>
          <p:cNvPr id="10" name="Shape 7"/>
          <p:cNvSpPr/>
          <p:nvPr/>
        </p:nvSpPr>
        <p:spPr>
          <a:xfrm>
            <a:off x="6139696" y="4654987"/>
            <a:ext cx="7837408" cy="1389221"/>
          </a:xfrm>
          <a:prstGeom prst="roundRect">
            <a:avLst>
              <a:gd name="adj" fmla="val 12093"/>
            </a:avLst>
          </a:prstGeom>
          <a:solidFill>
            <a:srgbClr val="EEEFF5"/>
          </a:solidFill>
          <a:ln/>
          <a:effectLst>
            <a:outerShdw blurRad="45720" dist="22860" dir="13500000" algn="bl" rotWithShape="0">
              <a:srgbClr val="FFFFFF">
                <a:alpha val="70000"/>
              </a:srgbClr>
            </a:outerShdw>
          </a:effectLst>
        </p:spPr>
      </p:sp>
      <p:sp>
        <p:nvSpPr>
          <p:cNvPr id="11" name="Text 8"/>
          <p:cNvSpPr/>
          <p:nvPr/>
        </p:nvSpPr>
        <p:spPr>
          <a:xfrm>
            <a:off x="6326267" y="4841558"/>
            <a:ext cx="2456140" cy="306943"/>
          </a:xfrm>
          <a:prstGeom prst="rect">
            <a:avLst/>
          </a:prstGeom>
          <a:noFill/>
          <a:ln/>
        </p:spPr>
        <p:txBody>
          <a:bodyPr wrap="none" lIns="0" tIns="0" rIns="0" bIns="0" rtlCol="0" anchor="t"/>
          <a:lstStyle/>
          <a:p>
            <a:pPr marL="0" indent="0">
              <a:lnSpc>
                <a:spcPts val="2400"/>
              </a:lnSpc>
              <a:buNone/>
            </a:pPr>
            <a:r>
              <a:rPr lang="en-US" sz="1900" b="1" dirty="0">
                <a:solidFill>
                  <a:srgbClr val="272525"/>
                </a:solidFill>
                <a:latin typeface="Barlow Bold" pitchFamily="34" charset="0"/>
                <a:ea typeface="Barlow Bold" pitchFamily="34" charset="-122"/>
                <a:cs typeface="Barlow Bold" pitchFamily="34" charset="-120"/>
              </a:rPr>
              <a:t>Social Media (3.49K)</a:t>
            </a:r>
            <a:endParaRPr lang="en-US" sz="1900" dirty="0"/>
          </a:p>
        </p:txBody>
      </p:sp>
      <p:sp>
        <p:nvSpPr>
          <p:cNvPr id="12" name="Text 9"/>
          <p:cNvSpPr/>
          <p:nvPr/>
        </p:nvSpPr>
        <p:spPr>
          <a:xfrm>
            <a:off x="6326267" y="5260419"/>
            <a:ext cx="7464266" cy="597218"/>
          </a:xfrm>
          <a:prstGeom prst="rect">
            <a:avLst/>
          </a:prstGeom>
          <a:noFill/>
          <a:ln/>
        </p:spPr>
        <p:txBody>
          <a:bodyPr wrap="square" lIns="0" tIns="0" rIns="0" bIns="0" rtlCol="0" anchor="t"/>
          <a:lstStyle/>
          <a:p>
            <a:pPr marL="0" indent="0">
              <a:lnSpc>
                <a:spcPts val="2350"/>
              </a:lnSpc>
              <a:buNone/>
            </a:pPr>
            <a:r>
              <a:rPr lang="en-US" sz="1450" dirty="0">
                <a:solidFill>
                  <a:srgbClr val="272525"/>
                </a:solidFill>
                <a:latin typeface="Montserrat" pitchFamily="34" charset="0"/>
                <a:ea typeface="Montserrat" pitchFamily="34" charset="-122"/>
                <a:cs typeface="Montserrat" pitchFamily="34" charset="-120"/>
              </a:rPr>
              <a:t> Platforms like LinkedIn, YouTube, and Instagram expose Gen Z to diverse career paths, trends, and opportunities, influencing their choices through content and success.</a:t>
            </a:r>
            <a:endParaRPr lang="en-US" sz="1450" dirty="0"/>
          </a:p>
        </p:txBody>
      </p:sp>
      <p:sp>
        <p:nvSpPr>
          <p:cNvPr id="13" name="Shape 10"/>
          <p:cNvSpPr/>
          <p:nvPr/>
        </p:nvSpPr>
        <p:spPr>
          <a:xfrm>
            <a:off x="6139696" y="6230779"/>
            <a:ext cx="7837408" cy="1389221"/>
          </a:xfrm>
          <a:prstGeom prst="roundRect">
            <a:avLst>
              <a:gd name="adj" fmla="val 12093"/>
            </a:avLst>
          </a:prstGeom>
          <a:solidFill>
            <a:srgbClr val="EEEFF5"/>
          </a:solidFill>
          <a:ln/>
          <a:effectLst>
            <a:outerShdw blurRad="45720" dist="22860" dir="13500000" algn="bl" rotWithShape="0">
              <a:srgbClr val="FFFFFF">
                <a:alpha val="70000"/>
              </a:srgbClr>
            </a:outerShdw>
          </a:effectLst>
        </p:spPr>
      </p:sp>
      <p:sp>
        <p:nvSpPr>
          <p:cNvPr id="14" name="Text 11"/>
          <p:cNvSpPr/>
          <p:nvPr/>
        </p:nvSpPr>
        <p:spPr>
          <a:xfrm>
            <a:off x="6326267" y="6417350"/>
            <a:ext cx="2456140" cy="306943"/>
          </a:xfrm>
          <a:prstGeom prst="rect">
            <a:avLst/>
          </a:prstGeom>
          <a:noFill/>
          <a:ln/>
        </p:spPr>
        <p:txBody>
          <a:bodyPr wrap="none" lIns="0" tIns="0" rIns="0" bIns="0" rtlCol="0" anchor="t"/>
          <a:lstStyle/>
          <a:p>
            <a:pPr marL="0" indent="0">
              <a:lnSpc>
                <a:spcPts val="2400"/>
              </a:lnSpc>
              <a:buNone/>
            </a:pPr>
            <a:r>
              <a:rPr lang="en-US" sz="1900" b="1" dirty="0">
                <a:solidFill>
                  <a:srgbClr val="272525"/>
                </a:solidFill>
                <a:latin typeface="Barlow Bold" pitchFamily="34" charset="0"/>
                <a:ea typeface="Barlow Bold" pitchFamily="34" charset="-122"/>
                <a:cs typeface="Barlow Bold" pitchFamily="34" charset="-120"/>
              </a:rPr>
              <a:t>Influencers (3.10K)</a:t>
            </a:r>
            <a:endParaRPr lang="en-US" sz="1900" dirty="0"/>
          </a:p>
        </p:txBody>
      </p:sp>
      <p:sp>
        <p:nvSpPr>
          <p:cNvPr id="15" name="Text 12"/>
          <p:cNvSpPr/>
          <p:nvPr/>
        </p:nvSpPr>
        <p:spPr>
          <a:xfrm>
            <a:off x="6326267" y="6836212"/>
            <a:ext cx="7464266" cy="597218"/>
          </a:xfrm>
          <a:prstGeom prst="rect">
            <a:avLst/>
          </a:prstGeom>
          <a:noFill/>
          <a:ln/>
        </p:spPr>
        <p:txBody>
          <a:bodyPr wrap="square" lIns="0" tIns="0" rIns="0" bIns="0" rtlCol="0" anchor="t"/>
          <a:lstStyle/>
          <a:p>
            <a:pPr marL="0" indent="0">
              <a:lnSpc>
                <a:spcPts val="2350"/>
              </a:lnSpc>
              <a:buNone/>
            </a:pPr>
            <a:r>
              <a:rPr lang="en-US" sz="1450" dirty="0">
                <a:solidFill>
                  <a:srgbClr val="272525"/>
                </a:solidFill>
                <a:latin typeface="Montserrat" pitchFamily="34" charset="0"/>
                <a:ea typeface="Montserrat" pitchFamily="34" charset="-122"/>
                <a:cs typeface="Montserrat" pitchFamily="34" charset="-120"/>
              </a:rPr>
              <a:t>Digital content creators and industry experts shape career interests by sharing experiences, insights, and unconventional job opportunities.</a:t>
            </a:r>
            <a:endParaRPr lang="en-US" sz="14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116378" y="-1"/>
            <a:ext cx="14746778" cy="2103120"/>
          </a:xfrm>
          <a:prstGeom prst="rect">
            <a:avLst/>
          </a:prstGeom>
        </p:spPr>
      </p:pic>
      <p:sp>
        <p:nvSpPr>
          <p:cNvPr id="3" name="Text 0"/>
          <p:cNvSpPr/>
          <p:nvPr/>
        </p:nvSpPr>
        <p:spPr>
          <a:xfrm>
            <a:off x="758309" y="4912096"/>
            <a:ext cx="8581311"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Key Findings: Salary Expectations</a:t>
            </a:r>
            <a:endParaRPr lang="en-US" sz="4450" dirty="0"/>
          </a:p>
        </p:txBody>
      </p:sp>
      <p:sp>
        <p:nvSpPr>
          <p:cNvPr id="4" name="Text 1"/>
          <p:cNvSpPr/>
          <p:nvPr/>
        </p:nvSpPr>
        <p:spPr>
          <a:xfrm>
            <a:off x="758309" y="5849974"/>
            <a:ext cx="13113782" cy="1348848"/>
          </a:xfrm>
          <a:prstGeom prst="rect">
            <a:avLst/>
          </a:prstGeom>
          <a:noFill/>
          <a:ln/>
        </p:spPr>
        <p:txBody>
          <a:bodyPr wrap="square" lIns="0" tIns="0" rIns="0" bIns="0" rtlCol="0" anchor="t"/>
          <a:lstStyle/>
          <a:p>
            <a:pPr marL="285750" indent="-285750">
              <a:lnSpc>
                <a:spcPts val="2700"/>
              </a:lnSpc>
              <a:buFont typeface="Arial" panose="020B0604020202020204" pitchFamily="34" charset="0"/>
              <a:buChar char="•"/>
            </a:pPr>
            <a:r>
              <a:rPr lang="en-US" sz="1700" dirty="0">
                <a:solidFill>
                  <a:srgbClr val="272525"/>
                </a:solidFill>
                <a:latin typeface="Montserrat" pitchFamily="34" charset="0"/>
                <a:ea typeface="Montserrat" pitchFamily="34" charset="-122"/>
                <a:cs typeface="Montserrat" pitchFamily="34" charset="-120"/>
              </a:rPr>
              <a:t>Gen Z's salary expectations are influenced by factors such as industry, experience, and location.</a:t>
            </a:r>
          </a:p>
          <a:p>
            <a:pPr marL="285750" indent="-285750">
              <a:lnSpc>
                <a:spcPts val="2700"/>
              </a:lnSpc>
              <a:buFont typeface="Arial" panose="020B0604020202020204" pitchFamily="34" charset="0"/>
              <a:buChar char="•"/>
            </a:pPr>
            <a:r>
              <a:rPr lang="en-US" sz="1700" dirty="0">
                <a:solidFill>
                  <a:srgbClr val="272525"/>
                </a:solidFill>
                <a:latin typeface="Montserrat" pitchFamily="34" charset="0"/>
                <a:ea typeface="Montserrat" pitchFamily="34" charset="-122"/>
                <a:cs typeface="Montserrat" pitchFamily="34" charset="-120"/>
              </a:rPr>
              <a:t>Technology and finance industries tend to have higher salary expectations compared to other sectors.</a:t>
            </a:r>
          </a:p>
          <a:p>
            <a:pPr marL="285750" indent="-285750">
              <a:lnSpc>
                <a:spcPts val="2700"/>
              </a:lnSpc>
              <a:buFont typeface="Arial" panose="020B0604020202020204" pitchFamily="34" charset="0"/>
              <a:buChar char="•"/>
            </a:pPr>
            <a:r>
              <a:rPr lang="en-US" sz="1700" dirty="0">
                <a:solidFill>
                  <a:srgbClr val="272525"/>
                </a:solidFill>
                <a:latin typeface="Montserrat" pitchFamily="34" charset="0"/>
                <a:ea typeface="Montserrat" pitchFamily="34" charset="-122"/>
                <a:cs typeface="Montserrat" pitchFamily="34" charset="-120"/>
              </a:rPr>
              <a:t>As Freshers they expect starting salary as 3 lakhs to 5 lakhs per annum. </a:t>
            </a:r>
          </a:p>
          <a:p>
            <a:pPr marL="285750" indent="-285750">
              <a:lnSpc>
                <a:spcPts val="2700"/>
              </a:lnSpc>
              <a:buFont typeface="Arial" panose="020B0604020202020204" pitchFamily="34" charset="0"/>
              <a:buChar char="•"/>
            </a:pPr>
            <a:r>
              <a:rPr lang="en-US" sz="1700" dirty="0">
                <a:solidFill>
                  <a:srgbClr val="272525"/>
                </a:solidFill>
                <a:latin typeface="Montserrat" pitchFamily="34" charset="0"/>
                <a:ea typeface="Montserrat" pitchFamily="34" charset="-122"/>
                <a:cs typeface="Montserrat" pitchFamily="34" charset="-120"/>
              </a:rPr>
              <a:t>After 5 years the expected salary raises upto 18 lakhs per annum</a:t>
            </a:r>
            <a:endParaRPr lang="en-US" sz="1700" dirty="0"/>
          </a:p>
        </p:txBody>
      </p:sp>
      <p:pic>
        <p:nvPicPr>
          <p:cNvPr id="6" name="Picture 5" descr="A graph with numbers and a line">
            <a:extLst>
              <a:ext uri="{FF2B5EF4-FFF2-40B4-BE49-F238E27FC236}">
                <a16:creationId xmlns:a16="http://schemas.microsoft.com/office/drawing/2014/main" id="{DD8A9E97-062C-F7D9-79C6-611F84A26659}"/>
              </a:ext>
            </a:extLst>
          </p:cNvPr>
          <p:cNvPicPr>
            <a:picLocks noChangeAspect="1"/>
          </p:cNvPicPr>
          <p:nvPr/>
        </p:nvPicPr>
        <p:blipFill>
          <a:blip r:embed="rId4"/>
          <a:stretch>
            <a:fillRect/>
          </a:stretch>
        </p:blipFill>
        <p:spPr>
          <a:xfrm>
            <a:off x="0" y="2206668"/>
            <a:ext cx="14630407" cy="21031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0" y="0"/>
            <a:ext cx="5486400" cy="8229600"/>
          </a:xfrm>
          <a:prstGeom prst="rect">
            <a:avLst/>
          </a:prstGeom>
        </p:spPr>
      </p:pic>
      <p:sp>
        <p:nvSpPr>
          <p:cNvPr id="3" name="Text 0"/>
          <p:cNvSpPr/>
          <p:nvPr/>
        </p:nvSpPr>
        <p:spPr>
          <a:xfrm>
            <a:off x="6244709" y="2546152"/>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Key Findings: Work Mode Preferences</a:t>
            </a:r>
            <a:endParaRPr lang="en-US" sz="4450" dirty="0"/>
          </a:p>
        </p:txBody>
      </p:sp>
      <p:sp>
        <p:nvSpPr>
          <p:cNvPr id="4" name="Text 1"/>
          <p:cNvSpPr/>
          <p:nvPr/>
        </p:nvSpPr>
        <p:spPr>
          <a:xfrm>
            <a:off x="6244709" y="4296489"/>
            <a:ext cx="7627382" cy="2071060"/>
          </a:xfrm>
          <a:prstGeom prst="rect">
            <a:avLst/>
          </a:prstGeom>
          <a:noFill/>
          <a:ln/>
        </p:spPr>
        <p:txBody>
          <a:bodyPr wrap="square" lIns="0" tIns="0" rIns="0" bIns="0" rtlCol="0" anchor="t"/>
          <a:lstStyle/>
          <a:p>
            <a:pPr marL="285750" indent="-285750">
              <a:lnSpc>
                <a:spcPts val="2700"/>
              </a:lnSpc>
              <a:buFont typeface="Arial" panose="020B0604020202020204" pitchFamily="34" charset="0"/>
              <a:buChar char="•"/>
            </a:pPr>
            <a:r>
              <a:rPr lang="en-US" sz="1700" dirty="0">
                <a:solidFill>
                  <a:srgbClr val="272525"/>
                </a:solidFill>
                <a:latin typeface="Montserrat" pitchFamily="34" charset="0"/>
                <a:ea typeface="Montserrat" pitchFamily="34" charset="-122"/>
                <a:cs typeface="Montserrat" pitchFamily="34" charset="-120"/>
              </a:rPr>
              <a:t>Gen Z prioritizes flexibility and work-life balance, leading to a strong preference for remote or hybrid work models. </a:t>
            </a:r>
          </a:p>
          <a:p>
            <a:pPr marL="285750" indent="-285750">
              <a:lnSpc>
                <a:spcPts val="2700"/>
              </a:lnSpc>
              <a:buFont typeface="Arial" panose="020B0604020202020204" pitchFamily="34" charset="0"/>
              <a:buChar char="•"/>
            </a:pPr>
            <a:r>
              <a:rPr lang="en-US" sz="1700" dirty="0">
                <a:solidFill>
                  <a:srgbClr val="272525"/>
                </a:solidFill>
                <a:latin typeface="Montserrat" pitchFamily="34" charset="0"/>
                <a:ea typeface="Montserrat" pitchFamily="34" charset="-122"/>
                <a:cs typeface="Montserrat" pitchFamily="34" charset="-120"/>
              </a:rPr>
              <a:t>Full-time in-office work is still preferred by some, particularly in fields requiring hands-on collaboration.</a:t>
            </a:r>
          </a:p>
          <a:p>
            <a:pPr marL="285750" indent="-285750">
              <a:lnSpc>
                <a:spcPts val="2700"/>
              </a:lnSpc>
              <a:buFont typeface="Arial" panose="020B0604020202020204" pitchFamily="34" charset="0"/>
              <a:buChar char="•"/>
            </a:pPr>
            <a:r>
              <a:rPr lang="en-US" sz="1700" dirty="0">
                <a:solidFill>
                  <a:srgbClr val="272525"/>
                </a:solidFill>
                <a:latin typeface="Montserrat" pitchFamily="34" charset="0"/>
                <a:ea typeface="Montserrat" pitchFamily="34" charset="-122"/>
                <a:cs typeface="Montserrat" pitchFamily="34" charset="-120"/>
              </a:rPr>
              <a:t>47.62% prefers hybrid model and 32.94% prefers remote setup</a:t>
            </a:r>
          </a:p>
          <a:p>
            <a:pPr marL="285750" indent="-285750">
              <a:lnSpc>
                <a:spcPts val="2700"/>
              </a:lnSpc>
              <a:buFont typeface="Arial" panose="020B0604020202020204" pitchFamily="34" charset="0"/>
              <a:buChar char="•"/>
            </a:pPr>
            <a:endParaRPr lang="en-US" sz="17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300282"/>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Key Findings: Skill Acquisition Trends</a:t>
            </a:r>
            <a:endParaRPr lang="en-US" sz="4450" dirty="0"/>
          </a:p>
        </p:txBody>
      </p:sp>
      <p:pic>
        <p:nvPicPr>
          <p:cNvPr id="4" name="Image 1" descr="preencoded.png"/>
          <p:cNvPicPr>
            <a:picLocks noChangeAspect="1"/>
          </p:cNvPicPr>
          <p:nvPr/>
        </p:nvPicPr>
        <p:blipFill>
          <a:blip r:embed="rId4"/>
          <a:stretch>
            <a:fillRect/>
          </a:stretch>
        </p:blipFill>
        <p:spPr>
          <a:xfrm>
            <a:off x="758309" y="3050619"/>
            <a:ext cx="541615" cy="541615"/>
          </a:xfrm>
          <a:prstGeom prst="rect">
            <a:avLst/>
          </a:prstGeom>
        </p:spPr>
      </p:pic>
      <p:sp>
        <p:nvSpPr>
          <p:cNvPr id="5" name="Text 1"/>
          <p:cNvSpPr/>
          <p:nvPr/>
        </p:nvSpPr>
        <p:spPr>
          <a:xfrm>
            <a:off x="758309" y="3808809"/>
            <a:ext cx="2325767" cy="277368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Gen Z is actively engaged in online learning platforms, seeking to acquire in-demand skills such as coding, data analytics, and digital marketing.</a:t>
            </a:r>
            <a:endParaRPr lang="en-US" sz="1700" dirty="0"/>
          </a:p>
        </p:txBody>
      </p:sp>
      <p:pic>
        <p:nvPicPr>
          <p:cNvPr id="6" name="Image 2" descr="preencoded.png"/>
          <p:cNvPicPr>
            <a:picLocks noChangeAspect="1"/>
          </p:cNvPicPr>
          <p:nvPr/>
        </p:nvPicPr>
        <p:blipFill>
          <a:blip r:embed="rId5"/>
          <a:stretch>
            <a:fillRect/>
          </a:stretch>
        </p:blipFill>
        <p:spPr>
          <a:xfrm>
            <a:off x="3408998" y="3050619"/>
            <a:ext cx="541615" cy="541615"/>
          </a:xfrm>
          <a:prstGeom prst="rect">
            <a:avLst/>
          </a:prstGeom>
        </p:spPr>
      </p:pic>
      <p:sp>
        <p:nvSpPr>
          <p:cNvPr id="7" name="Text 2"/>
          <p:cNvSpPr/>
          <p:nvPr/>
        </p:nvSpPr>
        <p:spPr>
          <a:xfrm>
            <a:off x="3408998" y="3808809"/>
            <a:ext cx="2325886" cy="242697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Certifications are highly valued, providing a tangible demonstration of skills and knowledge, making them attractive to Gen Z.</a:t>
            </a:r>
            <a:endParaRPr lang="en-US" sz="1700" dirty="0"/>
          </a:p>
        </p:txBody>
      </p:sp>
      <p:pic>
        <p:nvPicPr>
          <p:cNvPr id="8" name="Image 3" descr="preencoded.png"/>
          <p:cNvPicPr>
            <a:picLocks noChangeAspect="1"/>
          </p:cNvPicPr>
          <p:nvPr/>
        </p:nvPicPr>
        <p:blipFill>
          <a:blip r:embed="rId6"/>
          <a:stretch>
            <a:fillRect/>
          </a:stretch>
        </p:blipFill>
        <p:spPr>
          <a:xfrm>
            <a:off x="6059805" y="3050619"/>
            <a:ext cx="541615" cy="541615"/>
          </a:xfrm>
          <a:prstGeom prst="rect">
            <a:avLst/>
          </a:prstGeom>
        </p:spPr>
      </p:pic>
      <p:sp>
        <p:nvSpPr>
          <p:cNvPr id="9" name="Text 3"/>
          <p:cNvSpPr/>
          <p:nvPr/>
        </p:nvSpPr>
        <p:spPr>
          <a:xfrm>
            <a:off x="6059805" y="3808809"/>
            <a:ext cx="2325767" cy="312039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Short-term bootcamps are preferred over traditional degree programs, offering a faster and more focused path to acquiring specific skills.</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237065"/>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Project Overview</a:t>
            </a:r>
            <a:endParaRPr lang="en-US" sz="4450" dirty="0"/>
          </a:p>
        </p:txBody>
      </p:sp>
      <p:sp>
        <p:nvSpPr>
          <p:cNvPr id="4" name="Text 1"/>
          <p:cNvSpPr/>
          <p:nvPr/>
        </p:nvSpPr>
        <p:spPr>
          <a:xfrm>
            <a:off x="758309" y="349127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7068F4"/>
                </a:solidFill>
                <a:latin typeface="Barlow Bold" pitchFamily="34" charset="0"/>
                <a:ea typeface="Barlow Bold" pitchFamily="34" charset="-122"/>
                <a:cs typeface="Barlow Bold" pitchFamily="34" charset="-120"/>
              </a:rPr>
              <a:t>Purpose</a:t>
            </a:r>
            <a:endParaRPr lang="en-US" sz="2200" dirty="0"/>
          </a:p>
        </p:txBody>
      </p:sp>
      <p:sp>
        <p:nvSpPr>
          <p:cNvPr id="5" name="Text 2"/>
          <p:cNvSpPr/>
          <p:nvPr/>
        </p:nvSpPr>
        <p:spPr>
          <a:xfrm>
            <a:off x="758309" y="4064079"/>
            <a:ext cx="3549372" cy="173355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The project aims to understand the career aspirations of Gen Z, providing insights into their preferred work environments, motivations, and career choices.</a:t>
            </a:r>
            <a:endParaRPr lang="en-US" sz="1700" dirty="0"/>
          </a:p>
        </p:txBody>
      </p:sp>
      <p:sp>
        <p:nvSpPr>
          <p:cNvPr id="6" name="Text 3"/>
          <p:cNvSpPr/>
          <p:nvPr/>
        </p:nvSpPr>
        <p:spPr>
          <a:xfrm>
            <a:off x="4843939" y="349127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7068F4"/>
                </a:solidFill>
                <a:latin typeface="Barlow Bold" pitchFamily="34" charset="0"/>
                <a:ea typeface="Barlow Bold" pitchFamily="34" charset="-122"/>
                <a:cs typeface="Barlow Bold" pitchFamily="34" charset="-120"/>
              </a:rPr>
              <a:t>Target Audience</a:t>
            </a:r>
            <a:endParaRPr lang="en-US" sz="2200" dirty="0"/>
          </a:p>
        </p:txBody>
      </p:sp>
      <p:sp>
        <p:nvSpPr>
          <p:cNvPr id="7" name="Text 4"/>
          <p:cNvSpPr/>
          <p:nvPr/>
        </p:nvSpPr>
        <p:spPr>
          <a:xfrm>
            <a:off x="4843939" y="4064079"/>
            <a:ext cx="3549372" cy="173355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This research is valuable for employers, educators, and policymakers seeking to align their strategies with the needs and aspirations of Gen Z.</a:t>
            </a:r>
            <a:endParaRPr lang="en-US" sz="1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22578" y="631507"/>
            <a:ext cx="4681538" cy="585192"/>
          </a:xfrm>
          <a:prstGeom prst="rect">
            <a:avLst/>
          </a:prstGeom>
          <a:noFill/>
          <a:ln/>
        </p:spPr>
        <p:txBody>
          <a:bodyPr wrap="none" lIns="0" tIns="0" rIns="0" bIns="0" rtlCol="0" anchor="t"/>
          <a:lstStyle/>
          <a:p>
            <a:pPr marL="0" indent="0">
              <a:lnSpc>
                <a:spcPts val="4600"/>
              </a:lnSpc>
              <a:buNone/>
            </a:pPr>
            <a:r>
              <a:rPr lang="en-US" sz="3650" b="1" dirty="0">
                <a:solidFill>
                  <a:srgbClr val="7068F4"/>
                </a:solidFill>
                <a:latin typeface="Barlow Bold" pitchFamily="34" charset="0"/>
                <a:ea typeface="Barlow Bold" pitchFamily="34" charset="-122"/>
                <a:cs typeface="Barlow Bold" pitchFamily="34" charset="-120"/>
              </a:rPr>
              <a:t>Project Outcomes</a:t>
            </a:r>
            <a:endParaRPr lang="en-US" sz="3650" dirty="0"/>
          </a:p>
        </p:txBody>
      </p:sp>
      <p:sp>
        <p:nvSpPr>
          <p:cNvPr id="4" name="Shape 1"/>
          <p:cNvSpPr/>
          <p:nvPr/>
        </p:nvSpPr>
        <p:spPr>
          <a:xfrm>
            <a:off x="877967" y="1483519"/>
            <a:ext cx="22860" cy="6114574"/>
          </a:xfrm>
          <a:prstGeom prst="roundRect">
            <a:avLst>
              <a:gd name="adj" fmla="val 700396"/>
            </a:avLst>
          </a:prstGeom>
          <a:solidFill>
            <a:srgbClr val="C1C3D0"/>
          </a:solidFill>
          <a:ln/>
        </p:spPr>
      </p:sp>
      <p:sp>
        <p:nvSpPr>
          <p:cNvPr id="5" name="Shape 2"/>
          <p:cNvSpPr/>
          <p:nvPr/>
        </p:nvSpPr>
        <p:spPr>
          <a:xfrm>
            <a:off x="1066621" y="1872139"/>
            <a:ext cx="622578" cy="22860"/>
          </a:xfrm>
          <a:prstGeom prst="roundRect">
            <a:avLst>
              <a:gd name="adj" fmla="val 700396"/>
            </a:avLst>
          </a:prstGeom>
          <a:solidFill>
            <a:srgbClr val="C1C3D0"/>
          </a:solidFill>
          <a:ln/>
        </p:spPr>
      </p:sp>
      <p:sp>
        <p:nvSpPr>
          <p:cNvPr id="6" name="Shape 3"/>
          <p:cNvSpPr/>
          <p:nvPr/>
        </p:nvSpPr>
        <p:spPr>
          <a:xfrm>
            <a:off x="689312" y="1683544"/>
            <a:ext cx="400169" cy="400169"/>
          </a:xfrm>
          <a:prstGeom prst="roundRect">
            <a:avLst>
              <a:gd name="adj" fmla="val 40011"/>
            </a:avLst>
          </a:prstGeom>
          <a:solidFill>
            <a:srgbClr val="EEEFF5"/>
          </a:solidFill>
          <a:ln/>
          <a:effectLst>
            <a:outerShdw blurRad="44450" dist="21590" dir="13500000" algn="bl" rotWithShape="0">
              <a:srgbClr val="FFFFFF">
                <a:alpha val="70000"/>
              </a:srgbClr>
            </a:outerShdw>
          </a:effectLst>
        </p:spPr>
      </p:sp>
      <p:sp>
        <p:nvSpPr>
          <p:cNvPr id="7" name="Text 4"/>
          <p:cNvSpPr/>
          <p:nvPr/>
        </p:nvSpPr>
        <p:spPr>
          <a:xfrm>
            <a:off x="839569" y="1743194"/>
            <a:ext cx="99536" cy="280868"/>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Barlow Bold" pitchFamily="34" charset="0"/>
                <a:ea typeface="Barlow Bold" pitchFamily="34" charset="-122"/>
                <a:cs typeface="Barlow Bold" pitchFamily="34" charset="-120"/>
              </a:rPr>
              <a:t>1</a:t>
            </a:r>
            <a:endParaRPr lang="en-US" sz="2200" dirty="0"/>
          </a:p>
        </p:txBody>
      </p:sp>
      <p:sp>
        <p:nvSpPr>
          <p:cNvPr id="8" name="Text 5"/>
          <p:cNvSpPr/>
          <p:nvPr/>
        </p:nvSpPr>
        <p:spPr>
          <a:xfrm>
            <a:off x="1867733" y="1661398"/>
            <a:ext cx="2340769" cy="292537"/>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Barlow Bold" pitchFamily="34" charset="0"/>
                <a:ea typeface="Barlow Bold" pitchFamily="34" charset="-122"/>
                <a:cs typeface="Barlow Bold" pitchFamily="34" charset="-120"/>
              </a:rPr>
              <a:t>Industry Trends</a:t>
            </a:r>
            <a:endParaRPr lang="en-US" sz="1800" dirty="0"/>
          </a:p>
        </p:txBody>
      </p:sp>
      <p:sp>
        <p:nvSpPr>
          <p:cNvPr id="9" name="Text 6"/>
          <p:cNvSpPr/>
          <p:nvPr/>
        </p:nvSpPr>
        <p:spPr>
          <a:xfrm>
            <a:off x="1867733" y="2060615"/>
            <a:ext cx="6653689" cy="853678"/>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Montserrat" pitchFamily="34" charset="0"/>
                <a:ea typeface="Montserrat" pitchFamily="34" charset="-122"/>
                <a:cs typeface="Montserrat" pitchFamily="34" charset="-120"/>
              </a:rPr>
              <a:t>The study reveals that Gen Z is highly inclined towards careers in technology, healthcare, and digital marketing, reflecting the evolving job market.</a:t>
            </a:r>
            <a:endParaRPr lang="en-US" sz="1400" dirty="0"/>
          </a:p>
        </p:txBody>
      </p:sp>
      <p:sp>
        <p:nvSpPr>
          <p:cNvPr id="10" name="Shape 7"/>
          <p:cNvSpPr/>
          <p:nvPr/>
        </p:nvSpPr>
        <p:spPr>
          <a:xfrm>
            <a:off x="1066621" y="3658672"/>
            <a:ext cx="622578" cy="22860"/>
          </a:xfrm>
          <a:prstGeom prst="roundRect">
            <a:avLst>
              <a:gd name="adj" fmla="val 700396"/>
            </a:avLst>
          </a:prstGeom>
          <a:solidFill>
            <a:srgbClr val="C1C3D0"/>
          </a:solidFill>
          <a:ln/>
        </p:spPr>
      </p:sp>
      <p:sp>
        <p:nvSpPr>
          <p:cNvPr id="11" name="Shape 8"/>
          <p:cNvSpPr/>
          <p:nvPr/>
        </p:nvSpPr>
        <p:spPr>
          <a:xfrm>
            <a:off x="689312" y="3470077"/>
            <a:ext cx="400169" cy="400169"/>
          </a:xfrm>
          <a:prstGeom prst="roundRect">
            <a:avLst>
              <a:gd name="adj" fmla="val 40011"/>
            </a:avLst>
          </a:prstGeom>
          <a:solidFill>
            <a:srgbClr val="EEEFF5"/>
          </a:solidFill>
          <a:ln/>
          <a:effectLst>
            <a:outerShdw blurRad="44450" dist="21590" dir="13500000" algn="bl" rotWithShape="0">
              <a:srgbClr val="FFFFFF">
                <a:alpha val="70000"/>
              </a:srgbClr>
            </a:outerShdw>
          </a:effectLst>
        </p:spPr>
      </p:sp>
      <p:sp>
        <p:nvSpPr>
          <p:cNvPr id="12" name="Text 9"/>
          <p:cNvSpPr/>
          <p:nvPr/>
        </p:nvSpPr>
        <p:spPr>
          <a:xfrm>
            <a:off x="810637" y="3529727"/>
            <a:ext cx="157401" cy="280868"/>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Barlow Bold" pitchFamily="34" charset="0"/>
                <a:ea typeface="Barlow Bold" pitchFamily="34" charset="-122"/>
                <a:cs typeface="Barlow Bold" pitchFamily="34" charset="-120"/>
              </a:rPr>
              <a:t>2</a:t>
            </a:r>
            <a:endParaRPr lang="en-US" sz="2200" dirty="0"/>
          </a:p>
        </p:txBody>
      </p:sp>
      <p:sp>
        <p:nvSpPr>
          <p:cNvPr id="13" name="Text 10"/>
          <p:cNvSpPr/>
          <p:nvPr/>
        </p:nvSpPr>
        <p:spPr>
          <a:xfrm>
            <a:off x="1867733" y="3447931"/>
            <a:ext cx="2419112" cy="292537"/>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Barlow Bold" pitchFamily="34" charset="0"/>
                <a:ea typeface="Barlow Bold" pitchFamily="34" charset="-122"/>
                <a:cs typeface="Barlow Bold" pitchFamily="34" charset="-120"/>
              </a:rPr>
              <a:t>Workplace Preferences</a:t>
            </a:r>
            <a:endParaRPr lang="en-US" sz="1800" dirty="0"/>
          </a:p>
        </p:txBody>
      </p:sp>
      <p:sp>
        <p:nvSpPr>
          <p:cNvPr id="14" name="Text 11"/>
          <p:cNvSpPr/>
          <p:nvPr/>
        </p:nvSpPr>
        <p:spPr>
          <a:xfrm>
            <a:off x="1867733" y="3847148"/>
            <a:ext cx="6653689" cy="569119"/>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Montserrat" pitchFamily="34" charset="0"/>
                <a:ea typeface="Montserrat" pitchFamily="34" charset="-122"/>
                <a:cs typeface="Montserrat" pitchFamily="34" charset="-120"/>
              </a:rPr>
              <a:t>Remote and hybrid work models are preferred over traditional office-based roles, influencing how companies design their work environments.</a:t>
            </a:r>
            <a:endParaRPr lang="en-US" sz="1400" dirty="0"/>
          </a:p>
        </p:txBody>
      </p:sp>
      <p:sp>
        <p:nvSpPr>
          <p:cNvPr id="15" name="Shape 12"/>
          <p:cNvSpPr/>
          <p:nvPr/>
        </p:nvSpPr>
        <p:spPr>
          <a:xfrm>
            <a:off x="1066621" y="5160645"/>
            <a:ext cx="622578" cy="22860"/>
          </a:xfrm>
          <a:prstGeom prst="roundRect">
            <a:avLst>
              <a:gd name="adj" fmla="val 700396"/>
            </a:avLst>
          </a:prstGeom>
          <a:solidFill>
            <a:srgbClr val="C1C3D0"/>
          </a:solidFill>
          <a:ln/>
        </p:spPr>
      </p:sp>
      <p:sp>
        <p:nvSpPr>
          <p:cNvPr id="16" name="Shape 13"/>
          <p:cNvSpPr/>
          <p:nvPr/>
        </p:nvSpPr>
        <p:spPr>
          <a:xfrm>
            <a:off x="689312" y="4972050"/>
            <a:ext cx="400169" cy="400169"/>
          </a:xfrm>
          <a:prstGeom prst="roundRect">
            <a:avLst>
              <a:gd name="adj" fmla="val 40011"/>
            </a:avLst>
          </a:prstGeom>
          <a:solidFill>
            <a:srgbClr val="EEEFF5"/>
          </a:solidFill>
          <a:ln/>
          <a:effectLst>
            <a:outerShdw blurRad="44450" dist="21590" dir="13500000" algn="bl" rotWithShape="0">
              <a:srgbClr val="FFFFFF">
                <a:alpha val="70000"/>
              </a:srgbClr>
            </a:outerShdw>
          </a:effectLst>
        </p:spPr>
      </p:sp>
      <p:sp>
        <p:nvSpPr>
          <p:cNvPr id="17" name="Text 14"/>
          <p:cNvSpPr/>
          <p:nvPr/>
        </p:nvSpPr>
        <p:spPr>
          <a:xfrm>
            <a:off x="813495" y="5031700"/>
            <a:ext cx="151686" cy="280868"/>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Barlow Bold" pitchFamily="34" charset="0"/>
                <a:ea typeface="Barlow Bold" pitchFamily="34" charset="-122"/>
                <a:cs typeface="Barlow Bold" pitchFamily="34" charset="-120"/>
              </a:rPr>
              <a:t>3</a:t>
            </a:r>
            <a:endParaRPr lang="en-US" sz="2200" dirty="0"/>
          </a:p>
        </p:txBody>
      </p:sp>
      <p:sp>
        <p:nvSpPr>
          <p:cNvPr id="18" name="Text 15"/>
          <p:cNvSpPr/>
          <p:nvPr/>
        </p:nvSpPr>
        <p:spPr>
          <a:xfrm>
            <a:off x="1867733" y="4949904"/>
            <a:ext cx="2340769" cy="292537"/>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Barlow Bold" pitchFamily="34" charset="0"/>
                <a:ea typeface="Barlow Bold" pitchFamily="34" charset="-122"/>
                <a:cs typeface="Barlow Bold" pitchFamily="34" charset="-120"/>
              </a:rPr>
              <a:t>Skill Development</a:t>
            </a:r>
            <a:endParaRPr lang="en-US" sz="1800" dirty="0"/>
          </a:p>
        </p:txBody>
      </p:sp>
      <p:sp>
        <p:nvSpPr>
          <p:cNvPr id="19" name="Text 16"/>
          <p:cNvSpPr/>
          <p:nvPr/>
        </p:nvSpPr>
        <p:spPr>
          <a:xfrm>
            <a:off x="1867733" y="5349121"/>
            <a:ext cx="6653689" cy="569119"/>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Montserrat" pitchFamily="34" charset="0"/>
                <a:ea typeface="Montserrat" pitchFamily="34" charset="-122"/>
                <a:cs typeface="Montserrat" pitchFamily="34" charset="-120"/>
              </a:rPr>
              <a:t>Continuous learning and upskilling play a crucial role in career decision-making, with a strong inclination towards digital certifications.</a:t>
            </a:r>
            <a:endParaRPr lang="en-US" sz="1400" dirty="0"/>
          </a:p>
        </p:txBody>
      </p:sp>
      <p:sp>
        <p:nvSpPr>
          <p:cNvPr id="20" name="Shape 17"/>
          <p:cNvSpPr/>
          <p:nvPr/>
        </p:nvSpPr>
        <p:spPr>
          <a:xfrm>
            <a:off x="1066621" y="6662618"/>
            <a:ext cx="622578" cy="22860"/>
          </a:xfrm>
          <a:prstGeom prst="roundRect">
            <a:avLst>
              <a:gd name="adj" fmla="val 700396"/>
            </a:avLst>
          </a:prstGeom>
          <a:solidFill>
            <a:srgbClr val="C1C3D0"/>
          </a:solidFill>
          <a:ln/>
        </p:spPr>
      </p:sp>
      <p:sp>
        <p:nvSpPr>
          <p:cNvPr id="21" name="Shape 18"/>
          <p:cNvSpPr/>
          <p:nvPr/>
        </p:nvSpPr>
        <p:spPr>
          <a:xfrm>
            <a:off x="689312" y="6474023"/>
            <a:ext cx="400169" cy="400169"/>
          </a:xfrm>
          <a:prstGeom prst="roundRect">
            <a:avLst>
              <a:gd name="adj" fmla="val 40011"/>
            </a:avLst>
          </a:prstGeom>
          <a:solidFill>
            <a:srgbClr val="EEEFF5"/>
          </a:solidFill>
          <a:ln/>
          <a:effectLst>
            <a:outerShdw blurRad="44450" dist="21590" dir="13500000" algn="bl" rotWithShape="0">
              <a:srgbClr val="FFFFFF">
                <a:alpha val="70000"/>
              </a:srgbClr>
            </a:outerShdw>
          </a:effectLst>
        </p:spPr>
      </p:sp>
      <p:sp>
        <p:nvSpPr>
          <p:cNvPr id="22" name="Text 19"/>
          <p:cNvSpPr/>
          <p:nvPr/>
        </p:nvSpPr>
        <p:spPr>
          <a:xfrm>
            <a:off x="804327" y="6533674"/>
            <a:ext cx="170021" cy="280868"/>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Barlow Bold" pitchFamily="34" charset="0"/>
                <a:ea typeface="Barlow Bold" pitchFamily="34" charset="-122"/>
                <a:cs typeface="Barlow Bold" pitchFamily="34" charset="-120"/>
              </a:rPr>
              <a:t>4</a:t>
            </a:r>
            <a:endParaRPr lang="en-US" sz="2200" dirty="0"/>
          </a:p>
        </p:txBody>
      </p:sp>
      <p:sp>
        <p:nvSpPr>
          <p:cNvPr id="23" name="Text 20"/>
          <p:cNvSpPr/>
          <p:nvPr/>
        </p:nvSpPr>
        <p:spPr>
          <a:xfrm>
            <a:off x="1867733" y="6451878"/>
            <a:ext cx="2340769" cy="292537"/>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Barlow Bold" pitchFamily="34" charset="0"/>
                <a:ea typeface="Barlow Bold" pitchFamily="34" charset="-122"/>
                <a:cs typeface="Barlow Bold" pitchFamily="34" charset="-120"/>
              </a:rPr>
              <a:t>Work Expectations</a:t>
            </a:r>
            <a:endParaRPr lang="en-US" sz="1800" dirty="0"/>
          </a:p>
        </p:txBody>
      </p:sp>
      <p:sp>
        <p:nvSpPr>
          <p:cNvPr id="24" name="Text 21"/>
          <p:cNvSpPr/>
          <p:nvPr/>
        </p:nvSpPr>
        <p:spPr>
          <a:xfrm>
            <a:off x="1867733" y="6851094"/>
            <a:ext cx="6653689" cy="569119"/>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Montserrat" pitchFamily="34" charset="0"/>
                <a:ea typeface="Montserrat" pitchFamily="34" charset="-122"/>
                <a:cs typeface="Montserrat" pitchFamily="34" charset="-120"/>
              </a:rPr>
              <a:t>Gen Z prioritizes flexibility, work-life balance, and career growth over long-term job security, changing traditional employment models.</a:t>
            </a:r>
            <a:endParaRPr lang="en-US"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683776" y="538877"/>
            <a:ext cx="5141238" cy="642580"/>
          </a:xfrm>
          <a:prstGeom prst="rect">
            <a:avLst/>
          </a:prstGeom>
          <a:noFill/>
          <a:ln/>
        </p:spPr>
        <p:txBody>
          <a:bodyPr wrap="none" lIns="0" tIns="0" rIns="0" bIns="0" rtlCol="0" anchor="t"/>
          <a:lstStyle/>
          <a:p>
            <a:pPr marL="0" indent="0">
              <a:lnSpc>
                <a:spcPts val="5050"/>
              </a:lnSpc>
              <a:buNone/>
            </a:pPr>
            <a:r>
              <a:rPr lang="en-US" sz="4000" b="1" dirty="0">
                <a:solidFill>
                  <a:srgbClr val="7068F4"/>
                </a:solidFill>
                <a:latin typeface="Barlow Bold" pitchFamily="34" charset="0"/>
                <a:ea typeface="Barlow Bold" pitchFamily="34" charset="-122"/>
                <a:cs typeface="Barlow Bold" pitchFamily="34" charset="-120"/>
              </a:rPr>
              <a:t>Project Challenges</a:t>
            </a:r>
            <a:endParaRPr lang="en-US" sz="4000" dirty="0"/>
          </a:p>
        </p:txBody>
      </p:sp>
      <p:sp>
        <p:nvSpPr>
          <p:cNvPr id="3" name="Shape 1"/>
          <p:cNvSpPr/>
          <p:nvPr/>
        </p:nvSpPr>
        <p:spPr>
          <a:xfrm>
            <a:off x="683776" y="1694259"/>
            <a:ext cx="6393180" cy="1532096"/>
          </a:xfrm>
          <a:prstGeom prst="roundRect">
            <a:avLst>
              <a:gd name="adj" fmla="val 11477"/>
            </a:avLst>
          </a:prstGeom>
          <a:solidFill>
            <a:srgbClr val="EEEFF5"/>
          </a:solidFill>
          <a:ln/>
          <a:effectLst>
            <a:outerShdw blurRad="48260" dist="24130" dir="13500000" algn="bl" rotWithShape="0">
              <a:srgbClr val="FFFFFF">
                <a:alpha val="70000"/>
              </a:srgbClr>
            </a:outerShdw>
          </a:effectLst>
        </p:spPr>
      </p:sp>
      <p:sp>
        <p:nvSpPr>
          <p:cNvPr id="4" name="Text 2"/>
          <p:cNvSpPr/>
          <p:nvPr/>
        </p:nvSpPr>
        <p:spPr>
          <a:xfrm>
            <a:off x="879038" y="1889522"/>
            <a:ext cx="2570559" cy="321231"/>
          </a:xfrm>
          <a:prstGeom prst="rect">
            <a:avLst/>
          </a:prstGeom>
          <a:noFill/>
          <a:ln/>
        </p:spPr>
        <p:txBody>
          <a:bodyPr wrap="none" lIns="0" tIns="0" rIns="0" bIns="0" rtlCol="0" anchor="t"/>
          <a:lstStyle/>
          <a:p>
            <a:pPr marL="0" indent="0">
              <a:lnSpc>
                <a:spcPts val="2500"/>
              </a:lnSpc>
              <a:buNone/>
            </a:pPr>
            <a:r>
              <a:rPr lang="en-US" sz="2000" b="1" dirty="0">
                <a:solidFill>
                  <a:srgbClr val="272525"/>
                </a:solidFill>
                <a:latin typeface="Barlow Bold" pitchFamily="34" charset="0"/>
                <a:ea typeface="Barlow Bold" pitchFamily="34" charset="-122"/>
                <a:cs typeface="Barlow Bold" pitchFamily="34" charset="-120"/>
              </a:rPr>
              <a:t>Data Limitations</a:t>
            </a:r>
            <a:endParaRPr lang="en-US" sz="2000" dirty="0"/>
          </a:p>
        </p:txBody>
      </p:sp>
      <p:sp>
        <p:nvSpPr>
          <p:cNvPr id="5" name="Text 3"/>
          <p:cNvSpPr/>
          <p:nvPr/>
        </p:nvSpPr>
        <p:spPr>
          <a:xfrm>
            <a:off x="879038" y="2406015"/>
            <a:ext cx="6002655" cy="625078"/>
          </a:xfrm>
          <a:prstGeom prst="rect">
            <a:avLst/>
          </a:prstGeom>
          <a:noFill/>
          <a:ln/>
        </p:spPr>
        <p:txBody>
          <a:bodyPr wrap="square" lIns="0" tIns="0" rIns="0" bIns="0" rtlCol="0" anchor="t"/>
          <a:lstStyle/>
          <a:p>
            <a:pPr marL="0" indent="0">
              <a:lnSpc>
                <a:spcPts val="2450"/>
              </a:lnSpc>
              <a:buNone/>
            </a:pPr>
            <a:r>
              <a:rPr lang="en-US" sz="1500" dirty="0">
                <a:solidFill>
                  <a:srgbClr val="272525"/>
                </a:solidFill>
                <a:latin typeface="Montserrat" pitchFamily="34" charset="0"/>
                <a:ea typeface="Montserrat" pitchFamily="34" charset="-122"/>
                <a:cs typeface="Montserrat" pitchFamily="34" charset="-120"/>
              </a:rPr>
              <a:t>Incomplete or region-specific datasets posed analysis challenges</a:t>
            </a:r>
            <a:endParaRPr lang="en-US" sz="1500" dirty="0"/>
          </a:p>
        </p:txBody>
      </p:sp>
      <p:sp>
        <p:nvSpPr>
          <p:cNvPr id="6" name="Shape 4"/>
          <p:cNvSpPr/>
          <p:nvPr/>
        </p:nvSpPr>
        <p:spPr>
          <a:xfrm>
            <a:off x="683776" y="3421618"/>
            <a:ext cx="6393180" cy="1219557"/>
          </a:xfrm>
          <a:prstGeom prst="roundRect">
            <a:avLst>
              <a:gd name="adj" fmla="val 14418"/>
            </a:avLst>
          </a:prstGeom>
          <a:solidFill>
            <a:srgbClr val="EEEFF5"/>
          </a:solidFill>
          <a:ln/>
          <a:effectLst>
            <a:outerShdw blurRad="48260" dist="24130" dir="13500000" algn="bl" rotWithShape="0">
              <a:srgbClr val="FFFFFF">
                <a:alpha val="70000"/>
              </a:srgbClr>
            </a:outerShdw>
          </a:effectLst>
        </p:spPr>
      </p:sp>
      <p:sp>
        <p:nvSpPr>
          <p:cNvPr id="7" name="Text 5"/>
          <p:cNvSpPr/>
          <p:nvPr/>
        </p:nvSpPr>
        <p:spPr>
          <a:xfrm>
            <a:off x="879038" y="3616881"/>
            <a:ext cx="3100745" cy="321231"/>
          </a:xfrm>
          <a:prstGeom prst="rect">
            <a:avLst/>
          </a:prstGeom>
          <a:noFill/>
          <a:ln/>
        </p:spPr>
        <p:txBody>
          <a:bodyPr wrap="none" lIns="0" tIns="0" rIns="0" bIns="0" rtlCol="0" anchor="t"/>
          <a:lstStyle/>
          <a:p>
            <a:pPr marL="0" indent="0">
              <a:lnSpc>
                <a:spcPts val="2500"/>
              </a:lnSpc>
              <a:buNone/>
            </a:pPr>
            <a:r>
              <a:rPr lang="en-US" sz="2000" b="1" dirty="0">
                <a:solidFill>
                  <a:srgbClr val="272525"/>
                </a:solidFill>
                <a:latin typeface="Barlow Bold" pitchFamily="34" charset="0"/>
                <a:ea typeface="Barlow Bold" pitchFamily="34" charset="-122"/>
                <a:cs typeface="Barlow Bold" pitchFamily="34" charset="-120"/>
              </a:rPr>
              <a:t>Data Cleaning Complexities</a:t>
            </a:r>
            <a:endParaRPr lang="en-US" sz="2000" dirty="0"/>
          </a:p>
        </p:txBody>
      </p:sp>
      <p:sp>
        <p:nvSpPr>
          <p:cNvPr id="8" name="Text 6"/>
          <p:cNvSpPr/>
          <p:nvPr/>
        </p:nvSpPr>
        <p:spPr>
          <a:xfrm>
            <a:off x="879038" y="4133374"/>
            <a:ext cx="6002655" cy="312539"/>
          </a:xfrm>
          <a:prstGeom prst="rect">
            <a:avLst/>
          </a:prstGeom>
          <a:noFill/>
          <a:ln/>
        </p:spPr>
        <p:txBody>
          <a:bodyPr wrap="none" lIns="0" tIns="0" rIns="0" bIns="0" rtlCol="0" anchor="t"/>
          <a:lstStyle/>
          <a:p>
            <a:pPr marL="0" indent="0">
              <a:lnSpc>
                <a:spcPts val="2450"/>
              </a:lnSpc>
              <a:buNone/>
            </a:pPr>
            <a:r>
              <a:rPr lang="en-US" sz="1500" dirty="0">
                <a:solidFill>
                  <a:srgbClr val="272525"/>
                </a:solidFill>
                <a:latin typeface="Montserrat" pitchFamily="34" charset="0"/>
                <a:ea typeface="Montserrat" pitchFamily="34" charset="-122"/>
                <a:cs typeface="Montserrat" pitchFamily="34" charset="-120"/>
              </a:rPr>
              <a:t>Standardizing data from multiple sources.</a:t>
            </a:r>
            <a:endParaRPr lang="en-US" sz="1500" dirty="0"/>
          </a:p>
        </p:txBody>
      </p:sp>
      <p:sp>
        <p:nvSpPr>
          <p:cNvPr id="9" name="Shape 7"/>
          <p:cNvSpPr/>
          <p:nvPr/>
        </p:nvSpPr>
        <p:spPr>
          <a:xfrm>
            <a:off x="683776" y="4836438"/>
            <a:ext cx="6393180" cy="1219557"/>
          </a:xfrm>
          <a:prstGeom prst="roundRect">
            <a:avLst>
              <a:gd name="adj" fmla="val 14418"/>
            </a:avLst>
          </a:prstGeom>
          <a:solidFill>
            <a:srgbClr val="EEEFF5"/>
          </a:solidFill>
          <a:ln/>
          <a:effectLst>
            <a:outerShdw blurRad="48260" dist="24130" dir="13500000" algn="bl" rotWithShape="0">
              <a:srgbClr val="FFFFFF">
                <a:alpha val="70000"/>
              </a:srgbClr>
            </a:outerShdw>
          </a:effectLst>
        </p:spPr>
      </p:sp>
      <p:sp>
        <p:nvSpPr>
          <p:cNvPr id="10" name="Text 8"/>
          <p:cNvSpPr/>
          <p:nvPr/>
        </p:nvSpPr>
        <p:spPr>
          <a:xfrm>
            <a:off x="879038" y="5031700"/>
            <a:ext cx="3045738" cy="321231"/>
          </a:xfrm>
          <a:prstGeom prst="rect">
            <a:avLst/>
          </a:prstGeom>
          <a:noFill/>
          <a:ln/>
        </p:spPr>
        <p:txBody>
          <a:bodyPr wrap="none" lIns="0" tIns="0" rIns="0" bIns="0" rtlCol="0" anchor="t"/>
          <a:lstStyle/>
          <a:p>
            <a:pPr marL="0" indent="0">
              <a:lnSpc>
                <a:spcPts val="2500"/>
              </a:lnSpc>
              <a:buNone/>
            </a:pPr>
            <a:r>
              <a:rPr lang="en-US" sz="2000" b="1" dirty="0">
                <a:solidFill>
                  <a:srgbClr val="272525"/>
                </a:solidFill>
                <a:latin typeface="Barlow Bold" pitchFamily="34" charset="0"/>
                <a:ea typeface="Barlow Bold" pitchFamily="34" charset="-122"/>
                <a:cs typeface="Barlow Bold" pitchFamily="34" charset="-120"/>
              </a:rPr>
              <a:t>Evolving Workforce Trends</a:t>
            </a:r>
            <a:endParaRPr lang="en-US" sz="2000" dirty="0"/>
          </a:p>
        </p:txBody>
      </p:sp>
      <p:sp>
        <p:nvSpPr>
          <p:cNvPr id="11" name="Text 9"/>
          <p:cNvSpPr/>
          <p:nvPr/>
        </p:nvSpPr>
        <p:spPr>
          <a:xfrm>
            <a:off x="879038" y="5548193"/>
            <a:ext cx="6002655" cy="312539"/>
          </a:xfrm>
          <a:prstGeom prst="rect">
            <a:avLst/>
          </a:prstGeom>
          <a:noFill/>
          <a:ln/>
        </p:spPr>
        <p:txBody>
          <a:bodyPr wrap="none" lIns="0" tIns="0" rIns="0" bIns="0" rtlCol="0" anchor="t"/>
          <a:lstStyle/>
          <a:p>
            <a:pPr marL="0" indent="0">
              <a:lnSpc>
                <a:spcPts val="2450"/>
              </a:lnSpc>
              <a:buNone/>
            </a:pPr>
            <a:r>
              <a:rPr lang="en-US" sz="1500" dirty="0">
                <a:solidFill>
                  <a:srgbClr val="272525"/>
                </a:solidFill>
                <a:latin typeface="Montserrat" pitchFamily="34" charset="0"/>
                <a:ea typeface="Montserrat" pitchFamily="34" charset="-122"/>
                <a:cs typeface="Montserrat" pitchFamily="34" charset="-120"/>
              </a:rPr>
              <a:t>keeping pace with rapidly changing job market dynamics</a:t>
            </a:r>
            <a:endParaRPr lang="en-US" sz="1500" dirty="0"/>
          </a:p>
        </p:txBody>
      </p:sp>
      <p:sp>
        <p:nvSpPr>
          <p:cNvPr id="12" name="Shape 10"/>
          <p:cNvSpPr/>
          <p:nvPr/>
        </p:nvSpPr>
        <p:spPr>
          <a:xfrm>
            <a:off x="683776" y="6251258"/>
            <a:ext cx="6393180" cy="1219557"/>
          </a:xfrm>
          <a:prstGeom prst="roundRect">
            <a:avLst>
              <a:gd name="adj" fmla="val 14418"/>
            </a:avLst>
          </a:prstGeom>
          <a:solidFill>
            <a:srgbClr val="EEEFF5"/>
          </a:solidFill>
          <a:ln/>
          <a:effectLst>
            <a:outerShdw blurRad="48260" dist="24130" dir="13500000" algn="bl" rotWithShape="0">
              <a:srgbClr val="FFFFFF">
                <a:alpha val="70000"/>
              </a:srgbClr>
            </a:outerShdw>
          </a:effectLst>
        </p:spPr>
      </p:sp>
      <p:sp>
        <p:nvSpPr>
          <p:cNvPr id="13" name="Text 11"/>
          <p:cNvSpPr/>
          <p:nvPr/>
        </p:nvSpPr>
        <p:spPr>
          <a:xfrm>
            <a:off x="879038" y="6446520"/>
            <a:ext cx="2570559" cy="321231"/>
          </a:xfrm>
          <a:prstGeom prst="rect">
            <a:avLst/>
          </a:prstGeom>
          <a:noFill/>
          <a:ln/>
        </p:spPr>
        <p:txBody>
          <a:bodyPr wrap="none" lIns="0" tIns="0" rIns="0" bIns="0" rtlCol="0" anchor="t"/>
          <a:lstStyle/>
          <a:p>
            <a:pPr marL="0" indent="0">
              <a:lnSpc>
                <a:spcPts val="2500"/>
              </a:lnSpc>
              <a:buNone/>
            </a:pPr>
            <a:r>
              <a:rPr lang="en-US" sz="2000" b="1" dirty="0">
                <a:solidFill>
                  <a:srgbClr val="272525"/>
                </a:solidFill>
                <a:latin typeface="Barlow Bold" pitchFamily="34" charset="0"/>
                <a:ea typeface="Barlow Bold" pitchFamily="34" charset="-122"/>
                <a:cs typeface="Barlow Bold" pitchFamily="34" charset="-120"/>
              </a:rPr>
              <a:t>Survey Bias</a:t>
            </a:r>
            <a:endParaRPr lang="en-US" sz="2000" dirty="0"/>
          </a:p>
        </p:txBody>
      </p:sp>
      <p:sp>
        <p:nvSpPr>
          <p:cNvPr id="14" name="Text 12"/>
          <p:cNvSpPr/>
          <p:nvPr/>
        </p:nvSpPr>
        <p:spPr>
          <a:xfrm>
            <a:off x="879038" y="6963013"/>
            <a:ext cx="6002655" cy="312539"/>
          </a:xfrm>
          <a:prstGeom prst="rect">
            <a:avLst/>
          </a:prstGeom>
          <a:noFill/>
          <a:ln/>
        </p:spPr>
        <p:txBody>
          <a:bodyPr wrap="none" lIns="0" tIns="0" rIns="0" bIns="0" rtlCol="0" anchor="t"/>
          <a:lstStyle/>
          <a:p>
            <a:pPr marL="0" indent="0">
              <a:lnSpc>
                <a:spcPts val="2450"/>
              </a:lnSpc>
              <a:buNone/>
            </a:pPr>
            <a:r>
              <a:rPr lang="en-US" sz="1500" dirty="0">
                <a:solidFill>
                  <a:srgbClr val="272525"/>
                </a:solidFill>
                <a:latin typeface="Montserrat" pitchFamily="34" charset="0"/>
                <a:ea typeface="Montserrat" pitchFamily="34" charset="-122"/>
                <a:cs typeface="Montserrat" pitchFamily="34" charset="-120"/>
              </a:rPr>
              <a:t>Ensuring diverse and representative data collections</a:t>
            </a:r>
            <a:endParaRPr lang="en-US" sz="1500" dirty="0"/>
          </a:p>
        </p:txBody>
      </p:sp>
      <p:pic>
        <p:nvPicPr>
          <p:cNvPr id="15" name="Image 0" descr="preencoded.png"/>
          <p:cNvPicPr>
            <a:picLocks noChangeAspect="1"/>
          </p:cNvPicPr>
          <p:nvPr/>
        </p:nvPicPr>
        <p:blipFill>
          <a:blip r:embed="rId3"/>
          <a:stretch>
            <a:fillRect/>
          </a:stretch>
        </p:blipFill>
        <p:spPr>
          <a:xfrm>
            <a:off x="7561064" y="2610326"/>
            <a:ext cx="5764768" cy="394430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3891" y="605909"/>
            <a:ext cx="4916805" cy="614601"/>
          </a:xfrm>
          <a:prstGeom prst="rect">
            <a:avLst/>
          </a:prstGeom>
          <a:noFill/>
          <a:ln/>
        </p:spPr>
        <p:txBody>
          <a:bodyPr wrap="none" lIns="0" tIns="0" rIns="0" bIns="0" rtlCol="0" anchor="t"/>
          <a:lstStyle/>
          <a:p>
            <a:pPr marL="0" indent="0">
              <a:lnSpc>
                <a:spcPts val="4800"/>
              </a:lnSpc>
              <a:buNone/>
            </a:pPr>
            <a:r>
              <a:rPr lang="en-US" sz="3850" b="1" dirty="0">
                <a:solidFill>
                  <a:srgbClr val="7068F4"/>
                </a:solidFill>
                <a:latin typeface="Barlow Bold" pitchFamily="34" charset="0"/>
                <a:ea typeface="Barlow Bold" pitchFamily="34" charset="-122"/>
                <a:cs typeface="Barlow Bold" pitchFamily="34" charset="-120"/>
              </a:rPr>
              <a:t>Lessons Learned</a:t>
            </a:r>
            <a:endParaRPr lang="en-US" sz="3850" dirty="0"/>
          </a:p>
        </p:txBody>
      </p:sp>
      <p:sp>
        <p:nvSpPr>
          <p:cNvPr id="4" name="Shape 1"/>
          <p:cNvSpPr/>
          <p:nvPr/>
        </p:nvSpPr>
        <p:spPr>
          <a:xfrm>
            <a:off x="653891" y="1500664"/>
            <a:ext cx="7836218" cy="1390650"/>
          </a:xfrm>
          <a:prstGeom prst="roundRect">
            <a:avLst>
              <a:gd name="adj" fmla="val 12092"/>
            </a:avLst>
          </a:prstGeom>
          <a:solidFill>
            <a:srgbClr val="EEEFF5"/>
          </a:solidFill>
          <a:ln/>
          <a:effectLst>
            <a:outerShdw blurRad="45720" dist="22860" dir="13500000" algn="bl" rotWithShape="0">
              <a:srgbClr val="FFFFFF">
                <a:alpha val="70000"/>
              </a:srgbClr>
            </a:outerShdw>
          </a:effectLst>
        </p:spPr>
      </p:sp>
      <p:sp>
        <p:nvSpPr>
          <p:cNvPr id="5" name="Text 2"/>
          <p:cNvSpPr/>
          <p:nvPr/>
        </p:nvSpPr>
        <p:spPr>
          <a:xfrm>
            <a:off x="840700" y="1687473"/>
            <a:ext cx="2659023" cy="307300"/>
          </a:xfrm>
          <a:prstGeom prst="rect">
            <a:avLst/>
          </a:prstGeom>
          <a:noFill/>
          <a:ln/>
        </p:spPr>
        <p:txBody>
          <a:bodyPr wrap="none" lIns="0" tIns="0" rIns="0" bIns="0" rtlCol="0" anchor="t"/>
          <a:lstStyle/>
          <a:p>
            <a:pPr marL="0" indent="0">
              <a:lnSpc>
                <a:spcPts val="2400"/>
              </a:lnSpc>
              <a:buNone/>
            </a:pPr>
            <a:r>
              <a:rPr lang="en-US" sz="1900" b="1" dirty="0">
                <a:solidFill>
                  <a:srgbClr val="272525"/>
                </a:solidFill>
                <a:latin typeface="Barlow Bold" pitchFamily="34" charset="0"/>
                <a:ea typeface="Barlow Bold" pitchFamily="34" charset="-122"/>
                <a:cs typeface="Barlow Bold" pitchFamily="34" charset="-120"/>
              </a:rPr>
              <a:t>Real-Time Data Tracking</a:t>
            </a:r>
            <a:endParaRPr lang="en-US" sz="1900" dirty="0"/>
          </a:p>
        </p:txBody>
      </p:sp>
      <p:sp>
        <p:nvSpPr>
          <p:cNvPr id="6" name="Text 3"/>
          <p:cNvSpPr/>
          <p:nvPr/>
        </p:nvSpPr>
        <p:spPr>
          <a:xfrm>
            <a:off x="840700" y="2106811"/>
            <a:ext cx="7462599" cy="597694"/>
          </a:xfrm>
          <a:prstGeom prst="rect">
            <a:avLst/>
          </a:prstGeom>
          <a:noFill/>
          <a:ln/>
        </p:spPr>
        <p:txBody>
          <a:bodyPr wrap="square" lIns="0" tIns="0" rIns="0" bIns="0" rtlCol="0" anchor="t"/>
          <a:lstStyle/>
          <a:p>
            <a:pPr marL="0" indent="0">
              <a:lnSpc>
                <a:spcPts val="2350"/>
              </a:lnSpc>
              <a:buNone/>
            </a:pPr>
            <a:r>
              <a:rPr lang="en-US" sz="1450" dirty="0">
                <a:solidFill>
                  <a:srgbClr val="272525"/>
                </a:solidFill>
                <a:latin typeface="Montserrat" pitchFamily="34" charset="0"/>
                <a:ea typeface="Montserrat" pitchFamily="34" charset="-122"/>
                <a:cs typeface="Montserrat" pitchFamily="34" charset="-120"/>
              </a:rPr>
              <a:t>The study highlights the critical need for real-time data tracking in understanding the dynamic nature of career aspirations.</a:t>
            </a:r>
            <a:endParaRPr lang="en-US" sz="1450" dirty="0"/>
          </a:p>
        </p:txBody>
      </p:sp>
      <p:sp>
        <p:nvSpPr>
          <p:cNvPr id="7" name="Shape 4"/>
          <p:cNvSpPr/>
          <p:nvPr/>
        </p:nvSpPr>
        <p:spPr>
          <a:xfrm>
            <a:off x="653891" y="3078123"/>
            <a:ext cx="7836218" cy="1390650"/>
          </a:xfrm>
          <a:prstGeom prst="roundRect">
            <a:avLst>
              <a:gd name="adj" fmla="val 12092"/>
            </a:avLst>
          </a:prstGeom>
          <a:solidFill>
            <a:srgbClr val="EEEFF5"/>
          </a:solidFill>
          <a:ln/>
          <a:effectLst>
            <a:outerShdw blurRad="45720" dist="22860" dir="13500000" algn="bl" rotWithShape="0">
              <a:srgbClr val="FFFFFF">
                <a:alpha val="70000"/>
              </a:srgbClr>
            </a:outerShdw>
          </a:effectLst>
        </p:spPr>
      </p:sp>
      <p:sp>
        <p:nvSpPr>
          <p:cNvPr id="8" name="Text 5"/>
          <p:cNvSpPr/>
          <p:nvPr/>
        </p:nvSpPr>
        <p:spPr>
          <a:xfrm>
            <a:off x="840700" y="3264932"/>
            <a:ext cx="2535198" cy="307300"/>
          </a:xfrm>
          <a:prstGeom prst="rect">
            <a:avLst/>
          </a:prstGeom>
          <a:noFill/>
          <a:ln/>
        </p:spPr>
        <p:txBody>
          <a:bodyPr wrap="none" lIns="0" tIns="0" rIns="0" bIns="0" rtlCol="0" anchor="t"/>
          <a:lstStyle/>
          <a:p>
            <a:pPr marL="0" indent="0">
              <a:lnSpc>
                <a:spcPts val="2400"/>
              </a:lnSpc>
              <a:buNone/>
            </a:pPr>
            <a:r>
              <a:rPr lang="en-US" sz="1900" b="1" dirty="0">
                <a:solidFill>
                  <a:srgbClr val="272525"/>
                </a:solidFill>
                <a:latin typeface="Barlow Bold" pitchFamily="34" charset="0"/>
                <a:ea typeface="Barlow Bold" pitchFamily="34" charset="-122"/>
                <a:cs typeface="Barlow Bold" pitchFamily="34" charset="-120"/>
              </a:rPr>
              <a:t>Interactive Dashboards</a:t>
            </a:r>
            <a:endParaRPr lang="en-US" sz="1900" dirty="0"/>
          </a:p>
        </p:txBody>
      </p:sp>
      <p:sp>
        <p:nvSpPr>
          <p:cNvPr id="9" name="Text 6"/>
          <p:cNvSpPr/>
          <p:nvPr/>
        </p:nvSpPr>
        <p:spPr>
          <a:xfrm>
            <a:off x="840700" y="3684270"/>
            <a:ext cx="7462599" cy="597694"/>
          </a:xfrm>
          <a:prstGeom prst="rect">
            <a:avLst/>
          </a:prstGeom>
          <a:noFill/>
          <a:ln/>
        </p:spPr>
        <p:txBody>
          <a:bodyPr wrap="square" lIns="0" tIns="0" rIns="0" bIns="0" rtlCol="0" anchor="t"/>
          <a:lstStyle/>
          <a:p>
            <a:pPr marL="0" indent="0">
              <a:lnSpc>
                <a:spcPts val="2350"/>
              </a:lnSpc>
              <a:buNone/>
            </a:pPr>
            <a:r>
              <a:rPr lang="en-US" sz="1450" dirty="0">
                <a:solidFill>
                  <a:srgbClr val="272525"/>
                </a:solidFill>
                <a:latin typeface="Montserrat" pitchFamily="34" charset="0"/>
                <a:ea typeface="Montserrat" pitchFamily="34" charset="-122"/>
                <a:cs typeface="Montserrat" pitchFamily="34" charset="-120"/>
              </a:rPr>
              <a:t>Interactive dashboards proved effective in visualizing complex data trends and communicating insights in a clear and engaging way.</a:t>
            </a:r>
            <a:endParaRPr lang="en-US" sz="1450" dirty="0"/>
          </a:p>
        </p:txBody>
      </p:sp>
      <p:sp>
        <p:nvSpPr>
          <p:cNvPr id="10" name="Shape 7"/>
          <p:cNvSpPr/>
          <p:nvPr/>
        </p:nvSpPr>
        <p:spPr>
          <a:xfrm>
            <a:off x="653891" y="4655582"/>
            <a:ext cx="7836218" cy="1390650"/>
          </a:xfrm>
          <a:prstGeom prst="roundRect">
            <a:avLst>
              <a:gd name="adj" fmla="val 12092"/>
            </a:avLst>
          </a:prstGeom>
          <a:solidFill>
            <a:srgbClr val="EEEFF5"/>
          </a:solidFill>
          <a:ln/>
          <a:effectLst>
            <a:outerShdw blurRad="45720" dist="22860" dir="13500000" algn="bl" rotWithShape="0">
              <a:srgbClr val="FFFFFF">
                <a:alpha val="70000"/>
              </a:srgbClr>
            </a:outerShdw>
          </a:effectLst>
        </p:spPr>
      </p:sp>
      <p:sp>
        <p:nvSpPr>
          <p:cNvPr id="11" name="Text 8"/>
          <p:cNvSpPr/>
          <p:nvPr/>
        </p:nvSpPr>
        <p:spPr>
          <a:xfrm>
            <a:off x="840700" y="4842391"/>
            <a:ext cx="2458403" cy="307300"/>
          </a:xfrm>
          <a:prstGeom prst="rect">
            <a:avLst/>
          </a:prstGeom>
          <a:noFill/>
          <a:ln/>
        </p:spPr>
        <p:txBody>
          <a:bodyPr wrap="none" lIns="0" tIns="0" rIns="0" bIns="0" rtlCol="0" anchor="t"/>
          <a:lstStyle/>
          <a:p>
            <a:pPr marL="0" indent="0">
              <a:lnSpc>
                <a:spcPts val="2400"/>
              </a:lnSpc>
              <a:buNone/>
            </a:pPr>
            <a:r>
              <a:rPr lang="en-US" sz="1900" b="1" dirty="0">
                <a:solidFill>
                  <a:srgbClr val="272525"/>
                </a:solidFill>
                <a:latin typeface="Barlow Bold" pitchFamily="34" charset="0"/>
                <a:ea typeface="Barlow Bold" pitchFamily="34" charset="-122"/>
                <a:cs typeface="Barlow Bold" pitchFamily="34" charset="-120"/>
              </a:rPr>
              <a:t>Multiple Data Sources</a:t>
            </a:r>
            <a:endParaRPr lang="en-US" sz="1900" dirty="0"/>
          </a:p>
        </p:txBody>
      </p:sp>
      <p:sp>
        <p:nvSpPr>
          <p:cNvPr id="12" name="Text 9"/>
          <p:cNvSpPr/>
          <p:nvPr/>
        </p:nvSpPr>
        <p:spPr>
          <a:xfrm>
            <a:off x="840700" y="5261729"/>
            <a:ext cx="7462599" cy="597694"/>
          </a:xfrm>
          <a:prstGeom prst="rect">
            <a:avLst/>
          </a:prstGeom>
          <a:noFill/>
          <a:ln/>
        </p:spPr>
        <p:txBody>
          <a:bodyPr wrap="square" lIns="0" tIns="0" rIns="0" bIns="0" rtlCol="0" anchor="t"/>
          <a:lstStyle/>
          <a:p>
            <a:pPr marL="0" indent="0">
              <a:lnSpc>
                <a:spcPts val="2350"/>
              </a:lnSpc>
              <a:buNone/>
            </a:pPr>
            <a:r>
              <a:rPr lang="en-US" sz="1450" dirty="0">
                <a:solidFill>
                  <a:srgbClr val="272525"/>
                </a:solidFill>
                <a:latin typeface="Montserrat" pitchFamily="34" charset="0"/>
                <a:ea typeface="Montserrat" pitchFamily="34" charset="-122"/>
                <a:cs typeface="Montserrat" pitchFamily="34" charset="-120"/>
              </a:rPr>
              <a:t>Combining multiple data sources, such as surveys, industry reports, and online learning platforms, provided a comprehensive view of Gen Z career aspirations.</a:t>
            </a:r>
            <a:endParaRPr lang="en-US" sz="1450" dirty="0"/>
          </a:p>
        </p:txBody>
      </p:sp>
      <p:sp>
        <p:nvSpPr>
          <p:cNvPr id="13" name="Shape 10"/>
          <p:cNvSpPr/>
          <p:nvPr/>
        </p:nvSpPr>
        <p:spPr>
          <a:xfrm>
            <a:off x="653891" y="6233041"/>
            <a:ext cx="7836218" cy="1390650"/>
          </a:xfrm>
          <a:prstGeom prst="roundRect">
            <a:avLst>
              <a:gd name="adj" fmla="val 12092"/>
            </a:avLst>
          </a:prstGeom>
          <a:solidFill>
            <a:srgbClr val="EEEFF5"/>
          </a:solidFill>
          <a:ln/>
          <a:effectLst>
            <a:outerShdw blurRad="45720" dist="22860" dir="13500000" algn="bl" rotWithShape="0">
              <a:srgbClr val="FFFFFF">
                <a:alpha val="70000"/>
              </a:srgbClr>
            </a:outerShdw>
          </a:effectLst>
        </p:spPr>
      </p:sp>
      <p:sp>
        <p:nvSpPr>
          <p:cNvPr id="14" name="Text 11"/>
          <p:cNvSpPr/>
          <p:nvPr/>
        </p:nvSpPr>
        <p:spPr>
          <a:xfrm>
            <a:off x="840700" y="6419850"/>
            <a:ext cx="3200162" cy="307300"/>
          </a:xfrm>
          <a:prstGeom prst="rect">
            <a:avLst/>
          </a:prstGeom>
          <a:noFill/>
          <a:ln/>
        </p:spPr>
        <p:txBody>
          <a:bodyPr wrap="none" lIns="0" tIns="0" rIns="0" bIns="0" rtlCol="0" anchor="t"/>
          <a:lstStyle/>
          <a:p>
            <a:pPr marL="0" indent="0">
              <a:lnSpc>
                <a:spcPts val="2400"/>
              </a:lnSpc>
              <a:buNone/>
            </a:pPr>
            <a:r>
              <a:rPr lang="en-US" sz="1900" b="1" dirty="0">
                <a:solidFill>
                  <a:srgbClr val="272525"/>
                </a:solidFill>
                <a:latin typeface="Barlow Bold" pitchFamily="34" charset="0"/>
                <a:ea typeface="Barlow Bold" pitchFamily="34" charset="-122"/>
                <a:cs typeface="Barlow Bold" pitchFamily="34" charset="-120"/>
              </a:rPr>
              <a:t>Technological Advancements</a:t>
            </a:r>
            <a:endParaRPr lang="en-US" sz="1900" dirty="0"/>
          </a:p>
        </p:txBody>
      </p:sp>
      <p:sp>
        <p:nvSpPr>
          <p:cNvPr id="15" name="Text 12"/>
          <p:cNvSpPr/>
          <p:nvPr/>
        </p:nvSpPr>
        <p:spPr>
          <a:xfrm>
            <a:off x="840700" y="6839188"/>
            <a:ext cx="7462599" cy="597694"/>
          </a:xfrm>
          <a:prstGeom prst="rect">
            <a:avLst/>
          </a:prstGeom>
          <a:noFill/>
          <a:ln/>
        </p:spPr>
        <p:txBody>
          <a:bodyPr wrap="square" lIns="0" tIns="0" rIns="0" bIns="0" rtlCol="0" anchor="t"/>
          <a:lstStyle/>
          <a:p>
            <a:pPr marL="0" indent="0">
              <a:lnSpc>
                <a:spcPts val="2350"/>
              </a:lnSpc>
              <a:buNone/>
            </a:pPr>
            <a:r>
              <a:rPr lang="en-US" sz="1450" dirty="0">
                <a:solidFill>
                  <a:srgbClr val="272525"/>
                </a:solidFill>
                <a:latin typeface="Montserrat" pitchFamily="34" charset="0"/>
                <a:ea typeface="Montserrat" pitchFamily="34" charset="-122"/>
                <a:cs typeface="Montserrat" pitchFamily="34" charset="-120"/>
              </a:rPr>
              <a:t>The study underscores the significant impact of technological advancements on career aspirations, shaping Gen Z's career choices.</a:t>
            </a:r>
            <a:endParaRPr lang="en-US" sz="14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58309" y="1353979"/>
            <a:ext cx="8321993"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Recommendations for the Future</a:t>
            </a:r>
            <a:endParaRPr lang="en-US" sz="4450" dirty="0"/>
          </a:p>
        </p:txBody>
      </p:sp>
      <p:pic>
        <p:nvPicPr>
          <p:cNvPr id="3" name="Image 0" descr="preencoded.png"/>
          <p:cNvPicPr>
            <a:picLocks noChangeAspect="1"/>
          </p:cNvPicPr>
          <p:nvPr/>
        </p:nvPicPr>
        <p:blipFill>
          <a:blip r:embed="rId3"/>
          <a:stretch>
            <a:fillRect/>
          </a:stretch>
        </p:blipFill>
        <p:spPr>
          <a:xfrm>
            <a:off x="758309" y="2499955"/>
            <a:ext cx="3034665" cy="1875473"/>
          </a:xfrm>
          <a:prstGeom prst="rect">
            <a:avLst/>
          </a:prstGeom>
        </p:spPr>
      </p:pic>
      <p:sp>
        <p:nvSpPr>
          <p:cNvPr id="4" name="Text 1"/>
          <p:cNvSpPr/>
          <p:nvPr/>
        </p:nvSpPr>
        <p:spPr>
          <a:xfrm>
            <a:off x="758309" y="4646176"/>
            <a:ext cx="3034665" cy="712470"/>
          </a:xfrm>
          <a:prstGeom prst="rect">
            <a:avLst/>
          </a:prstGeom>
          <a:noFill/>
          <a:ln/>
        </p:spPr>
        <p:txBody>
          <a:bodyPr wrap="squar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Periodic Research Updates</a:t>
            </a:r>
            <a:endParaRPr lang="en-US" sz="2200" dirty="0"/>
          </a:p>
        </p:txBody>
      </p:sp>
      <p:sp>
        <p:nvSpPr>
          <p:cNvPr id="5" name="Text 2"/>
          <p:cNvSpPr/>
          <p:nvPr/>
        </p:nvSpPr>
        <p:spPr>
          <a:xfrm>
            <a:off x="758309" y="5488543"/>
            <a:ext cx="3034665" cy="104013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Conducting annual surveys to track evolving trends in Gen Z career aspirations.</a:t>
            </a:r>
            <a:endParaRPr lang="en-US" sz="1700" dirty="0"/>
          </a:p>
        </p:txBody>
      </p:sp>
      <p:pic>
        <p:nvPicPr>
          <p:cNvPr id="6" name="Image 1" descr="preencoded.png"/>
          <p:cNvPicPr>
            <a:picLocks noChangeAspect="1"/>
          </p:cNvPicPr>
          <p:nvPr/>
        </p:nvPicPr>
        <p:blipFill>
          <a:blip r:embed="rId4"/>
          <a:stretch>
            <a:fillRect/>
          </a:stretch>
        </p:blipFill>
        <p:spPr>
          <a:xfrm>
            <a:off x="4117896" y="2499955"/>
            <a:ext cx="3034784" cy="1875592"/>
          </a:xfrm>
          <a:prstGeom prst="rect">
            <a:avLst/>
          </a:prstGeom>
        </p:spPr>
      </p:pic>
      <p:sp>
        <p:nvSpPr>
          <p:cNvPr id="7" name="Text 3"/>
          <p:cNvSpPr/>
          <p:nvPr/>
        </p:nvSpPr>
        <p:spPr>
          <a:xfrm>
            <a:off x="4117896" y="464629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Skill Gap Analysis</a:t>
            </a:r>
            <a:endParaRPr lang="en-US" sz="2200" dirty="0"/>
          </a:p>
        </p:txBody>
      </p:sp>
      <p:sp>
        <p:nvSpPr>
          <p:cNvPr id="8" name="Text 4"/>
          <p:cNvSpPr/>
          <p:nvPr/>
        </p:nvSpPr>
        <p:spPr>
          <a:xfrm>
            <a:off x="4117896" y="5132427"/>
            <a:ext cx="3034784" cy="173355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Identifying skill mismatches and advising on necessary training programs to bridge the gap.</a:t>
            </a:r>
            <a:endParaRPr lang="en-US" sz="1700" dirty="0"/>
          </a:p>
        </p:txBody>
      </p:sp>
      <p:pic>
        <p:nvPicPr>
          <p:cNvPr id="9" name="Image 2" descr="preencoded.png"/>
          <p:cNvPicPr>
            <a:picLocks noChangeAspect="1"/>
          </p:cNvPicPr>
          <p:nvPr/>
        </p:nvPicPr>
        <p:blipFill>
          <a:blip r:embed="rId5"/>
          <a:stretch>
            <a:fillRect/>
          </a:stretch>
        </p:blipFill>
        <p:spPr>
          <a:xfrm>
            <a:off x="7477601" y="2499955"/>
            <a:ext cx="3034784" cy="1875592"/>
          </a:xfrm>
          <a:prstGeom prst="rect">
            <a:avLst/>
          </a:prstGeom>
        </p:spPr>
      </p:pic>
      <p:sp>
        <p:nvSpPr>
          <p:cNvPr id="10" name="Text 5"/>
          <p:cNvSpPr/>
          <p:nvPr/>
        </p:nvSpPr>
        <p:spPr>
          <a:xfrm>
            <a:off x="7477601" y="4646295"/>
            <a:ext cx="3000018"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Enhanced Collaboration</a:t>
            </a:r>
            <a:endParaRPr lang="en-US" sz="2200" dirty="0"/>
          </a:p>
        </p:txBody>
      </p:sp>
      <p:sp>
        <p:nvSpPr>
          <p:cNvPr id="11" name="Text 6"/>
          <p:cNvSpPr/>
          <p:nvPr/>
        </p:nvSpPr>
        <p:spPr>
          <a:xfrm>
            <a:off x="7477601" y="5132427"/>
            <a:ext cx="3034784" cy="138684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Encouraging partnerships between academia, industry, and government for workforce development.</a:t>
            </a:r>
            <a:endParaRPr lang="en-US" sz="1700" dirty="0"/>
          </a:p>
        </p:txBody>
      </p:sp>
      <p:pic>
        <p:nvPicPr>
          <p:cNvPr id="12" name="Image 3" descr="preencoded.png"/>
          <p:cNvPicPr>
            <a:picLocks noChangeAspect="1"/>
          </p:cNvPicPr>
          <p:nvPr/>
        </p:nvPicPr>
        <p:blipFill>
          <a:blip r:embed="rId6"/>
          <a:stretch>
            <a:fillRect/>
          </a:stretch>
        </p:blipFill>
        <p:spPr>
          <a:xfrm>
            <a:off x="10837307" y="2499955"/>
            <a:ext cx="3034784" cy="1875592"/>
          </a:xfrm>
          <a:prstGeom prst="rect">
            <a:avLst/>
          </a:prstGeom>
        </p:spPr>
      </p:pic>
      <p:sp>
        <p:nvSpPr>
          <p:cNvPr id="13" name="Text 7"/>
          <p:cNvSpPr/>
          <p:nvPr/>
        </p:nvSpPr>
        <p:spPr>
          <a:xfrm>
            <a:off x="10837307" y="4646295"/>
            <a:ext cx="3034784" cy="712470"/>
          </a:xfrm>
          <a:prstGeom prst="rect">
            <a:avLst/>
          </a:prstGeom>
          <a:noFill/>
          <a:ln/>
        </p:spPr>
        <p:txBody>
          <a:bodyPr wrap="squar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Interactive Career Guidance Tools</a:t>
            </a:r>
            <a:endParaRPr lang="en-US" sz="2200" dirty="0"/>
          </a:p>
        </p:txBody>
      </p:sp>
      <p:sp>
        <p:nvSpPr>
          <p:cNvPr id="14" name="Text 8"/>
          <p:cNvSpPr/>
          <p:nvPr/>
        </p:nvSpPr>
        <p:spPr>
          <a:xfrm>
            <a:off x="10837307" y="5488662"/>
            <a:ext cx="3034784" cy="138684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Implement AI-driven career advisory platforms to support Gen Z professionals.</a:t>
            </a:r>
            <a:endParaRPr lang="en-US" sz="17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4083248"/>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Conclusion</a:t>
            </a:r>
            <a:endParaRPr lang="en-US" sz="4450" dirty="0"/>
          </a:p>
        </p:txBody>
      </p:sp>
      <p:sp>
        <p:nvSpPr>
          <p:cNvPr id="4" name="Text 1"/>
          <p:cNvSpPr/>
          <p:nvPr/>
        </p:nvSpPr>
        <p:spPr>
          <a:xfrm>
            <a:off x="758309" y="5120878"/>
            <a:ext cx="13113782" cy="173355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Gen Z's career aspirations are heavily influenced by digital transformation, flexible work expectations, and evolving professional values. This project provides in-depth insights into their career preferences, enabling stakeholders to adapt their strategies accordingly. By leveraging data analytics and visualization tools, this study presents a data-driven perspective on Gen Z workforce trends. Continuous research is essential to keep pace with changing career dynamics and ensure better alignment between employer expectations and workforce needs.</a:t>
            </a:r>
            <a:endParaRPr lang="en-US" sz="17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4464368" y="1316236"/>
            <a:ext cx="5701546" cy="712708"/>
          </a:xfrm>
          <a:prstGeom prst="rect">
            <a:avLst/>
          </a:prstGeom>
          <a:noFill/>
          <a:ln/>
        </p:spPr>
        <p:txBody>
          <a:bodyPr wrap="none" lIns="0" tIns="0" rIns="0" bIns="0" rtlCol="0" anchor="t"/>
          <a:lstStyle/>
          <a:p>
            <a:pPr marL="0" indent="0" algn="ctr">
              <a:lnSpc>
                <a:spcPts val="5600"/>
              </a:lnSpc>
              <a:buNone/>
            </a:pPr>
            <a:r>
              <a:rPr lang="en-US" sz="4450" b="1" dirty="0">
                <a:solidFill>
                  <a:srgbClr val="7068F4"/>
                </a:solidFill>
                <a:latin typeface="Barlow Bold" pitchFamily="34" charset="0"/>
                <a:ea typeface="Barlow Bold" pitchFamily="34" charset="-122"/>
                <a:cs typeface="Barlow Bold" pitchFamily="34" charset="-120"/>
              </a:rPr>
              <a:t>Thank You</a:t>
            </a:r>
            <a:endParaRPr lang="en-US" sz="4450" dirty="0"/>
          </a:p>
        </p:txBody>
      </p:sp>
      <p:pic>
        <p:nvPicPr>
          <p:cNvPr id="3" name="Image 0" descr="preencoded.png"/>
          <p:cNvPicPr>
            <a:picLocks noChangeAspect="1"/>
          </p:cNvPicPr>
          <p:nvPr/>
        </p:nvPicPr>
        <p:blipFill>
          <a:blip r:embed="rId3"/>
          <a:stretch>
            <a:fillRect/>
          </a:stretch>
        </p:blipFill>
        <p:spPr>
          <a:xfrm>
            <a:off x="4606885" y="2462213"/>
            <a:ext cx="5416510" cy="3347561"/>
          </a:xfrm>
          <a:prstGeom prst="rect">
            <a:avLst/>
          </a:prstGeom>
        </p:spPr>
      </p:pic>
      <p:sp>
        <p:nvSpPr>
          <p:cNvPr id="4" name="Text 1"/>
          <p:cNvSpPr/>
          <p:nvPr/>
        </p:nvSpPr>
        <p:spPr>
          <a:xfrm>
            <a:off x="5749171" y="6080522"/>
            <a:ext cx="3132058" cy="356235"/>
          </a:xfrm>
          <a:prstGeom prst="rect">
            <a:avLst/>
          </a:prstGeom>
          <a:noFill/>
          <a:ln/>
        </p:spPr>
        <p:txBody>
          <a:bodyPr wrap="none" lIns="0" tIns="0" rIns="0" bIns="0" rtlCol="0" anchor="t"/>
          <a:lstStyle/>
          <a:p>
            <a:pPr marL="0" indent="0" algn="ctr">
              <a:lnSpc>
                <a:spcPts val="2800"/>
              </a:lnSpc>
              <a:buNone/>
            </a:pPr>
            <a:r>
              <a:rPr lang="en-US" sz="2200" b="1" dirty="0">
                <a:solidFill>
                  <a:srgbClr val="272525"/>
                </a:solidFill>
                <a:latin typeface="Barlow Bold" pitchFamily="34" charset="0"/>
                <a:ea typeface="Barlow Bold" pitchFamily="34" charset="-122"/>
                <a:cs typeface="Barlow Bold" pitchFamily="34" charset="-120"/>
              </a:rPr>
              <a:t>We appreciate your time.</a:t>
            </a:r>
            <a:endParaRPr lang="en-US" sz="2200" dirty="0"/>
          </a:p>
        </p:txBody>
      </p:sp>
      <p:sp>
        <p:nvSpPr>
          <p:cNvPr id="5" name="Text 2"/>
          <p:cNvSpPr/>
          <p:nvPr/>
        </p:nvSpPr>
        <p:spPr>
          <a:xfrm>
            <a:off x="758309" y="6566654"/>
            <a:ext cx="13113782" cy="346710"/>
          </a:xfrm>
          <a:prstGeom prst="rect">
            <a:avLst/>
          </a:prstGeom>
          <a:noFill/>
          <a:ln/>
        </p:spPr>
        <p:txBody>
          <a:bodyPr wrap="none" lIns="0" tIns="0" rIns="0" bIns="0" rtlCol="0" anchor="t"/>
          <a:lstStyle/>
          <a:p>
            <a:pPr marL="0" indent="0" algn="ctr">
              <a:lnSpc>
                <a:spcPts val="2700"/>
              </a:lnSpc>
              <a:buNone/>
            </a:pPr>
            <a:r>
              <a:rPr lang="en-US" sz="1700" dirty="0">
                <a:solidFill>
                  <a:srgbClr val="272525"/>
                </a:solidFill>
                <a:latin typeface="Montserrat" pitchFamily="34" charset="0"/>
                <a:ea typeface="Montserrat" pitchFamily="34" charset="-122"/>
                <a:cs typeface="Montserrat" pitchFamily="34" charset="-120"/>
              </a:rPr>
              <a:t>If you have any further questions, please don't hesitate to contact us.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3758446"/>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Project Summary</a:t>
            </a:r>
            <a:endParaRPr lang="en-US" sz="4450" dirty="0"/>
          </a:p>
        </p:txBody>
      </p:sp>
      <p:sp>
        <p:nvSpPr>
          <p:cNvPr id="4" name="Text 1"/>
          <p:cNvSpPr/>
          <p:nvPr/>
        </p:nvSpPr>
        <p:spPr>
          <a:xfrm>
            <a:off x="758309" y="4785945"/>
            <a:ext cx="13113782" cy="2263248"/>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Generation Z, born between 1997 and 2012, is entering the workforce with unique aspirations shaped by technology, social values, and economic changes. This project investigates key elements such as job preferences, work-life balance, salary expectations, skills development, and the impact of workplace culture on career decisions. Data was collected through surveys, interviews, and secondary research, analyzed using data visualization techniques to extract meaningful trends and insights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2102" y="489823"/>
            <a:ext cx="4855012" cy="584716"/>
          </a:xfrm>
          <a:prstGeom prst="rect">
            <a:avLst/>
          </a:prstGeom>
          <a:noFill/>
          <a:ln/>
        </p:spPr>
        <p:txBody>
          <a:bodyPr wrap="none" lIns="0" tIns="0" rIns="0" bIns="0" rtlCol="0" anchor="t"/>
          <a:lstStyle/>
          <a:p>
            <a:pPr marL="0" indent="0">
              <a:lnSpc>
                <a:spcPts val="4600"/>
              </a:lnSpc>
              <a:buNone/>
            </a:pPr>
            <a:r>
              <a:rPr lang="en-US" sz="3650" b="1" dirty="0">
                <a:solidFill>
                  <a:srgbClr val="7068F4"/>
                </a:solidFill>
                <a:latin typeface="Barlow Bold" pitchFamily="34" charset="0"/>
                <a:ea typeface="Barlow Bold" pitchFamily="34" charset="-122"/>
                <a:cs typeface="Barlow Bold" pitchFamily="34" charset="-120"/>
              </a:rPr>
              <a:t>Methodologies Involved</a:t>
            </a:r>
            <a:endParaRPr lang="en-US" sz="3650" dirty="0"/>
          </a:p>
        </p:txBody>
      </p:sp>
      <p:sp>
        <p:nvSpPr>
          <p:cNvPr id="3" name="Shape 1"/>
          <p:cNvSpPr/>
          <p:nvPr/>
        </p:nvSpPr>
        <p:spPr>
          <a:xfrm>
            <a:off x="7303770" y="1429941"/>
            <a:ext cx="22860" cy="6309836"/>
          </a:xfrm>
          <a:prstGeom prst="roundRect">
            <a:avLst>
              <a:gd name="adj" fmla="val 699796"/>
            </a:avLst>
          </a:prstGeom>
          <a:solidFill>
            <a:srgbClr val="C1C3D0"/>
          </a:solidFill>
          <a:ln/>
        </p:spPr>
      </p:sp>
      <p:sp>
        <p:nvSpPr>
          <p:cNvPr id="4" name="Shape 2"/>
          <p:cNvSpPr/>
          <p:nvPr/>
        </p:nvSpPr>
        <p:spPr>
          <a:xfrm>
            <a:off x="6515993" y="1818323"/>
            <a:ext cx="622102" cy="22860"/>
          </a:xfrm>
          <a:prstGeom prst="roundRect">
            <a:avLst>
              <a:gd name="adj" fmla="val 699796"/>
            </a:avLst>
          </a:prstGeom>
          <a:solidFill>
            <a:srgbClr val="C1C3D0"/>
          </a:solidFill>
          <a:ln/>
        </p:spPr>
      </p:sp>
      <p:sp>
        <p:nvSpPr>
          <p:cNvPr id="5" name="Shape 3"/>
          <p:cNvSpPr/>
          <p:nvPr/>
        </p:nvSpPr>
        <p:spPr>
          <a:xfrm>
            <a:off x="7115235" y="1629847"/>
            <a:ext cx="399931" cy="399931"/>
          </a:xfrm>
          <a:prstGeom prst="roundRect">
            <a:avLst>
              <a:gd name="adj" fmla="val 40000"/>
            </a:avLst>
          </a:prstGeom>
          <a:solidFill>
            <a:srgbClr val="EEEFF5"/>
          </a:solidFill>
          <a:ln/>
          <a:effectLst>
            <a:outerShdw blurRad="43180" dist="21590" dir="13500000" algn="bl" rotWithShape="0">
              <a:srgbClr val="FFFFFF">
                <a:alpha val="70000"/>
              </a:srgbClr>
            </a:outerShdw>
          </a:effectLst>
        </p:spPr>
      </p:sp>
      <p:sp>
        <p:nvSpPr>
          <p:cNvPr id="6" name="Text 4"/>
          <p:cNvSpPr/>
          <p:nvPr/>
        </p:nvSpPr>
        <p:spPr>
          <a:xfrm>
            <a:off x="7265491" y="1689497"/>
            <a:ext cx="99417" cy="280630"/>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Barlow Bold" pitchFamily="34" charset="0"/>
                <a:ea typeface="Barlow Bold" pitchFamily="34" charset="-122"/>
                <a:cs typeface="Barlow Bold" pitchFamily="34" charset="-120"/>
              </a:rPr>
              <a:t>1</a:t>
            </a:r>
            <a:endParaRPr lang="en-US" sz="2200" dirty="0"/>
          </a:p>
        </p:txBody>
      </p:sp>
      <p:sp>
        <p:nvSpPr>
          <p:cNvPr id="7" name="Text 5"/>
          <p:cNvSpPr/>
          <p:nvPr/>
        </p:nvSpPr>
        <p:spPr>
          <a:xfrm>
            <a:off x="3307794" y="1607582"/>
            <a:ext cx="3029903" cy="292298"/>
          </a:xfrm>
          <a:prstGeom prst="rect">
            <a:avLst/>
          </a:prstGeom>
          <a:noFill/>
          <a:ln/>
        </p:spPr>
        <p:txBody>
          <a:bodyPr wrap="none" lIns="0" tIns="0" rIns="0" bIns="0" rtlCol="0" anchor="t"/>
          <a:lstStyle/>
          <a:p>
            <a:pPr marL="0" indent="0" algn="r">
              <a:lnSpc>
                <a:spcPts val="2300"/>
              </a:lnSpc>
              <a:buNone/>
            </a:pPr>
            <a:r>
              <a:rPr lang="en-US" sz="1800" b="1" dirty="0">
                <a:solidFill>
                  <a:srgbClr val="272525"/>
                </a:solidFill>
                <a:latin typeface="Barlow Bold" pitchFamily="34" charset="0"/>
                <a:ea typeface="Barlow Bold" pitchFamily="34" charset="-122"/>
                <a:cs typeface="Barlow Bold" pitchFamily="34" charset="-120"/>
              </a:rPr>
              <a:t>Defining Research Objectives</a:t>
            </a:r>
            <a:endParaRPr lang="en-US" sz="1800" dirty="0"/>
          </a:p>
        </p:txBody>
      </p:sp>
      <p:sp>
        <p:nvSpPr>
          <p:cNvPr id="8" name="Text 6"/>
          <p:cNvSpPr/>
          <p:nvPr/>
        </p:nvSpPr>
        <p:spPr>
          <a:xfrm>
            <a:off x="622102" y="2006441"/>
            <a:ext cx="5715595" cy="568643"/>
          </a:xfrm>
          <a:prstGeom prst="rect">
            <a:avLst/>
          </a:prstGeom>
          <a:noFill/>
          <a:ln/>
        </p:spPr>
        <p:txBody>
          <a:bodyPr wrap="square" lIns="0" tIns="0" rIns="0" bIns="0" rtlCol="0" anchor="t"/>
          <a:lstStyle/>
          <a:p>
            <a:pPr marL="0" indent="0" algn="r">
              <a:lnSpc>
                <a:spcPts val="2200"/>
              </a:lnSpc>
              <a:buNone/>
            </a:pPr>
            <a:r>
              <a:rPr lang="en-US" sz="1350" dirty="0">
                <a:solidFill>
                  <a:srgbClr val="272525"/>
                </a:solidFill>
                <a:latin typeface="Montserrat" pitchFamily="34" charset="0"/>
                <a:ea typeface="Montserrat" pitchFamily="34" charset="-122"/>
                <a:cs typeface="Montserrat" pitchFamily="34" charset="-120"/>
              </a:rPr>
              <a:t>Establishing clear research questions regarding career aspirations.</a:t>
            </a:r>
            <a:endParaRPr lang="en-US" sz="1350" dirty="0"/>
          </a:p>
        </p:txBody>
      </p:sp>
      <p:sp>
        <p:nvSpPr>
          <p:cNvPr id="9" name="Shape 7"/>
          <p:cNvSpPr/>
          <p:nvPr/>
        </p:nvSpPr>
        <p:spPr>
          <a:xfrm>
            <a:off x="7492305" y="2706886"/>
            <a:ext cx="622102" cy="22860"/>
          </a:xfrm>
          <a:prstGeom prst="roundRect">
            <a:avLst>
              <a:gd name="adj" fmla="val 699796"/>
            </a:avLst>
          </a:prstGeom>
          <a:solidFill>
            <a:srgbClr val="C1C3D0"/>
          </a:solidFill>
          <a:ln/>
        </p:spPr>
      </p:sp>
      <p:sp>
        <p:nvSpPr>
          <p:cNvPr id="10" name="Shape 8"/>
          <p:cNvSpPr/>
          <p:nvPr/>
        </p:nvSpPr>
        <p:spPr>
          <a:xfrm>
            <a:off x="7115235" y="2518410"/>
            <a:ext cx="399931" cy="399931"/>
          </a:xfrm>
          <a:prstGeom prst="roundRect">
            <a:avLst>
              <a:gd name="adj" fmla="val 40000"/>
            </a:avLst>
          </a:prstGeom>
          <a:solidFill>
            <a:srgbClr val="EEEFF5"/>
          </a:solidFill>
          <a:ln/>
          <a:effectLst>
            <a:outerShdw blurRad="43180" dist="21590" dir="13500000" algn="bl" rotWithShape="0">
              <a:srgbClr val="FFFFFF">
                <a:alpha val="70000"/>
              </a:srgbClr>
            </a:outerShdw>
          </a:effectLst>
        </p:spPr>
      </p:sp>
      <p:sp>
        <p:nvSpPr>
          <p:cNvPr id="11" name="Text 9"/>
          <p:cNvSpPr/>
          <p:nvPr/>
        </p:nvSpPr>
        <p:spPr>
          <a:xfrm>
            <a:off x="7236559" y="2578060"/>
            <a:ext cx="157163" cy="280630"/>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Barlow Bold" pitchFamily="34" charset="0"/>
                <a:ea typeface="Barlow Bold" pitchFamily="34" charset="-122"/>
                <a:cs typeface="Barlow Bold" pitchFamily="34" charset="-120"/>
              </a:rPr>
              <a:t>2</a:t>
            </a:r>
            <a:endParaRPr lang="en-US" sz="2200" dirty="0"/>
          </a:p>
        </p:txBody>
      </p:sp>
      <p:sp>
        <p:nvSpPr>
          <p:cNvPr id="12" name="Text 10"/>
          <p:cNvSpPr/>
          <p:nvPr/>
        </p:nvSpPr>
        <p:spPr>
          <a:xfrm>
            <a:off x="8292703" y="2496145"/>
            <a:ext cx="2338745" cy="292298"/>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Barlow Bold" pitchFamily="34" charset="0"/>
                <a:ea typeface="Barlow Bold" pitchFamily="34" charset="-122"/>
                <a:cs typeface="Barlow Bold" pitchFamily="34" charset="-120"/>
              </a:rPr>
              <a:t>Data Collection</a:t>
            </a:r>
            <a:endParaRPr lang="en-US" sz="1800" dirty="0"/>
          </a:p>
        </p:txBody>
      </p:sp>
      <p:sp>
        <p:nvSpPr>
          <p:cNvPr id="13" name="Text 11"/>
          <p:cNvSpPr/>
          <p:nvPr/>
        </p:nvSpPr>
        <p:spPr>
          <a:xfrm>
            <a:off x="8292703" y="2895005"/>
            <a:ext cx="5715595" cy="568643"/>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Montserrat" pitchFamily="34" charset="0"/>
                <a:ea typeface="Montserrat" pitchFamily="34" charset="-122"/>
                <a:cs typeface="Montserrat" pitchFamily="34" charset="-120"/>
              </a:rPr>
              <a:t>Gathering responses through surveys and analyzing secondary data sources.</a:t>
            </a:r>
            <a:endParaRPr lang="en-US" sz="1350" dirty="0"/>
          </a:p>
        </p:txBody>
      </p:sp>
      <p:sp>
        <p:nvSpPr>
          <p:cNvPr id="14" name="Shape 12"/>
          <p:cNvSpPr/>
          <p:nvPr/>
        </p:nvSpPr>
        <p:spPr>
          <a:xfrm>
            <a:off x="6515993" y="3506629"/>
            <a:ext cx="622102" cy="22860"/>
          </a:xfrm>
          <a:prstGeom prst="roundRect">
            <a:avLst>
              <a:gd name="adj" fmla="val 699796"/>
            </a:avLst>
          </a:prstGeom>
          <a:solidFill>
            <a:srgbClr val="C1C3D0"/>
          </a:solidFill>
          <a:ln/>
        </p:spPr>
      </p:sp>
      <p:sp>
        <p:nvSpPr>
          <p:cNvPr id="15" name="Shape 13"/>
          <p:cNvSpPr/>
          <p:nvPr/>
        </p:nvSpPr>
        <p:spPr>
          <a:xfrm>
            <a:off x="7115235" y="3318153"/>
            <a:ext cx="399931" cy="399931"/>
          </a:xfrm>
          <a:prstGeom prst="roundRect">
            <a:avLst>
              <a:gd name="adj" fmla="val 40000"/>
            </a:avLst>
          </a:prstGeom>
          <a:solidFill>
            <a:srgbClr val="EEEFF5"/>
          </a:solidFill>
          <a:ln/>
          <a:effectLst>
            <a:outerShdw blurRad="43180" dist="21590" dir="13500000" algn="bl" rotWithShape="0">
              <a:srgbClr val="FFFFFF">
                <a:alpha val="70000"/>
              </a:srgbClr>
            </a:outerShdw>
          </a:effectLst>
        </p:spPr>
      </p:sp>
      <p:sp>
        <p:nvSpPr>
          <p:cNvPr id="16" name="Text 14"/>
          <p:cNvSpPr/>
          <p:nvPr/>
        </p:nvSpPr>
        <p:spPr>
          <a:xfrm>
            <a:off x="7239417" y="3377803"/>
            <a:ext cx="151567" cy="280630"/>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Barlow Bold" pitchFamily="34" charset="0"/>
                <a:ea typeface="Barlow Bold" pitchFamily="34" charset="-122"/>
                <a:cs typeface="Barlow Bold" pitchFamily="34" charset="-120"/>
              </a:rPr>
              <a:t>3</a:t>
            </a:r>
            <a:endParaRPr lang="en-US" sz="2200" dirty="0"/>
          </a:p>
        </p:txBody>
      </p:sp>
      <p:sp>
        <p:nvSpPr>
          <p:cNvPr id="17" name="Text 15"/>
          <p:cNvSpPr/>
          <p:nvPr/>
        </p:nvSpPr>
        <p:spPr>
          <a:xfrm>
            <a:off x="2938343" y="3295888"/>
            <a:ext cx="3399353" cy="292298"/>
          </a:xfrm>
          <a:prstGeom prst="rect">
            <a:avLst/>
          </a:prstGeom>
          <a:noFill/>
          <a:ln/>
        </p:spPr>
        <p:txBody>
          <a:bodyPr wrap="none" lIns="0" tIns="0" rIns="0" bIns="0" rtlCol="0" anchor="t"/>
          <a:lstStyle/>
          <a:p>
            <a:pPr marL="0" indent="0" algn="r">
              <a:lnSpc>
                <a:spcPts val="2300"/>
              </a:lnSpc>
              <a:buNone/>
            </a:pPr>
            <a:r>
              <a:rPr lang="en-US" sz="1800" b="1" dirty="0">
                <a:solidFill>
                  <a:srgbClr val="272525"/>
                </a:solidFill>
                <a:latin typeface="Barlow Bold" pitchFamily="34" charset="0"/>
                <a:ea typeface="Barlow Bold" pitchFamily="34" charset="-122"/>
                <a:cs typeface="Barlow Bold" pitchFamily="34" charset="-120"/>
              </a:rPr>
              <a:t>Data Cleaning and Preprocessing</a:t>
            </a:r>
            <a:endParaRPr lang="en-US" sz="1800" dirty="0"/>
          </a:p>
        </p:txBody>
      </p:sp>
      <p:sp>
        <p:nvSpPr>
          <p:cNvPr id="18" name="Text 16"/>
          <p:cNvSpPr/>
          <p:nvPr/>
        </p:nvSpPr>
        <p:spPr>
          <a:xfrm>
            <a:off x="622102" y="3694748"/>
            <a:ext cx="5715595" cy="284321"/>
          </a:xfrm>
          <a:prstGeom prst="rect">
            <a:avLst/>
          </a:prstGeom>
          <a:noFill/>
          <a:ln/>
        </p:spPr>
        <p:txBody>
          <a:bodyPr wrap="none" lIns="0" tIns="0" rIns="0" bIns="0" rtlCol="0" anchor="t"/>
          <a:lstStyle/>
          <a:p>
            <a:pPr marL="0" indent="0" algn="r">
              <a:lnSpc>
                <a:spcPts val="2200"/>
              </a:lnSpc>
              <a:buNone/>
            </a:pPr>
            <a:r>
              <a:rPr lang="en-US" sz="1350" dirty="0">
                <a:solidFill>
                  <a:srgbClr val="272525"/>
                </a:solidFill>
                <a:latin typeface="Montserrat" pitchFamily="34" charset="0"/>
                <a:ea typeface="Montserrat" pitchFamily="34" charset="-122"/>
                <a:cs typeface="Montserrat" pitchFamily="34" charset="-120"/>
              </a:rPr>
              <a:t>Organizing and refining collected data for accuracy.</a:t>
            </a:r>
            <a:endParaRPr lang="en-US" sz="1350" dirty="0"/>
          </a:p>
        </p:txBody>
      </p:sp>
      <p:sp>
        <p:nvSpPr>
          <p:cNvPr id="19" name="Shape 17"/>
          <p:cNvSpPr/>
          <p:nvPr/>
        </p:nvSpPr>
        <p:spPr>
          <a:xfrm>
            <a:off x="7492305" y="4306491"/>
            <a:ext cx="622102" cy="22860"/>
          </a:xfrm>
          <a:prstGeom prst="roundRect">
            <a:avLst>
              <a:gd name="adj" fmla="val 699796"/>
            </a:avLst>
          </a:prstGeom>
          <a:solidFill>
            <a:srgbClr val="C1C3D0"/>
          </a:solidFill>
          <a:ln/>
        </p:spPr>
      </p:sp>
      <p:sp>
        <p:nvSpPr>
          <p:cNvPr id="20" name="Shape 18"/>
          <p:cNvSpPr/>
          <p:nvPr/>
        </p:nvSpPr>
        <p:spPr>
          <a:xfrm>
            <a:off x="7115235" y="4118015"/>
            <a:ext cx="399931" cy="399931"/>
          </a:xfrm>
          <a:prstGeom prst="roundRect">
            <a:avLst>
              <a:gd name="adj" fmla="val 40000"/>
            </a:avLst>
          </a:prstGeom>
          <a:solidFill>
            <a:srgbClr val="EEEFF5"/>
          </a:solidFill>
          <a:ln/>
          <a:effectLst>
            <a:outerShdw blurRad="43180" dist="21590" dir="13500000" algn="bl" rotWithShape="0">
              <a:srgbClr val="FFFFFF">
                <a:alpha val="70000"/>
              </a:srgbClr>
            </a:outerShdw>
          </a:effectLst>
        </p:spPr>
      </p:sp>
      <p:sp>
        <p:nvSpPr>
          <p:cNvPr id="21" name="Text 19"/>
          <p:cNvSpPr/>
          <p:nvPr/>
        </p:nvSpPr>
        <p:spPr>
          <a:xfrm>
            <a:off x="7230249" y="4177665"/>
            <a:ext cx="169783" cy="280630"/>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Barlow Bold" pitchFamily="34" charset="0"/>
                <a:ea typeface="Barlow Bold" pitchFamily="34" charset="-122"/>
                <a:cs typeface="Barlow Bold" pitchFamily="34" charset="-120"/>
              </a:rPr>
              <a:t>4</a:t>
            </a:r>
            <a:endParaRPr lang="en-US" sz="2200" dirty="0"/>
          </a:p>
        </p:txBody>
      </p:sp>
      <p:sp>
        <p:nvSpPr>
          <p:cNvPr id="22" name="Text 20"/>
          <p:cNvSpPr/>
          <p:nvPr/>
        </p:nvSpPr>
        <p:spPr>
          <a:xfrm>
            <a:off x="8292703" y="4095750"/>
            <a:ext cx="2338745" cy="292298"/>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Barlow Bold" pitchFamily="34" charset="0"/>
                <a:ea typeface="Barlow Bold" pitchFamily="34" charset="-122"/>
                <a:cs typeface="Barlow Bold" pitchFamily="34" charset="-120"/>
              </a:rPr>
              <a:t>Data Analysis</a:t>
            </a:r>
            <a:endParaRPr lang="en-US" sz="1800" dirty="0"/>
          </a:p>
        </p:txBody>
      </p:sp>
      <p:sp>
        <p:nvSpPr>
          <p:cNvPr id="23" name="Text 21"/>
          <p:cNvSpPr/>
          <p:nvPr/>
        </p:nvSpPr>
        <p:spPr>
          <a:xfrm>
            <a:off x="8292703" y="4494609"/>
            <a:ext cx="5715595" cy="568643"/>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Montserrat" pitchFamily="34" charset="0"/>
                <a:ea typeface="Montserrat" pitchFamily="34" charset="-122"/>
                <a:cs typeface="Montserrat" pitchFamily="34" charset="-120"/>
              </a:rPr>
              <a:t>Using statistical tools  like SQL, PowerBI and data visualization techniques to identify trends.</a:t>
            </a:r>
            <a:endParaRPr lang="en-US" sz="1350" dirty="0"/>
          </a:p>
        </p:txBody>
      </p:sp>
      <p:sp>
        <p:nvSpPr>
          <p:cNvPr id="24" name="Shape 22"/>
          <p:cNvSpPr/>
          <p:nvPr/>
        </p:nvSpPr>
        <p:spPr>
          <a:xfrm>
            <a:off x="6515993" y="5106353"/>
            <a:ext cx="622102" cy="22860"/>
          </a:xfrm>
          <a:prstGeom prst="roundRect">
            <a:avLst>
              <a:gd name="adj" fmla="val 699796"/>
            </a:avLst>
          </a:prstGeom>
          <a:solidFill>
            <a:srgbClr val="C1C3D0"/>
          </a:solidFill>
          <a:ln/>
        </p:spPr>
      </p:sp>
      <p:sp>
        <p:nvSpPr>
          <p:cNvPr id="25" name="Shape 23"/>
          <p:cNvSpPr/>
          <p:nvPr/>
        </p:nvSpPr>
        <p:spPr>
          <a:xfrm>
            <a:off x="7115235" y="4917877"/>
            <a:ext cx="399931" cy="399931"/>
          </a:xfrm>
          <a:prstGeom prst="roundRect">
            <a:avLst>
              <a:gd name="adj" fmla="val 40000"/>
            </a:avLst>
          </a:prstGeom>
          <a:solidFill>
            <a:srgbClr val="EEEFF5"/>
          </a:solidFill>
          <a:ln/>
          <a:effectLst>
            <a:outerShdw blurRad="43180" dist="21590" dir="13500000" algn="bl" rotWithShape="0">
              <a:srgbClr val="FFFFFF">
                <a:alpha val="70000"/>
              </a:srgbClr>
            </a:outerShdw>
          </a:effectLst>
        </p:spPr>
      </p:sp>
      <p:sp>
        <p:nvSpPr>
          <p:cNvPr id="26" name="Text 24"/>
          <p:cNvSpPr/>
          <p:nvPr/>
        </p:nvSpPr>
        <p:spPr>
          <a:xfrm>
            <a:off x="7239536" y="4977527"/>
            <a:ext cx="151328" cy="280630"/>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Barlow Bold" pitchFamily="34" charset="0"/>
                <a:ea typeface="Barlow Bold" pitchFamily="34" charset="-122"/>
                <a:cs typeface="Barlow Bold" pitchFamily="34" charset="-120"/>
              </a:rPr>
              <a:t>5</a:t>
            </a:r>
            <a:endParaRPr lang="en-US" sz="2200" dirty="0"/>
          </a:p>
        </p:txBody>
      </p:sp>
      <p:sp>
        <p:nvSpPr>
          <p:cNvPr id="27" name="Text 25"/>
          <p:cNvSpPr/>
          <p:nvPr/>
        </p:nvSpPr>
        <p:spPr>
          <a:xfrm>
            <a:off x="2875836" y="4895612"/>
            <a:ext cx="3461861" cy="292298"/>
          </a:xfrm>
          <a:prstGeom prst="rect">
            <a:avLst/>
          </a:prstGeom>
          <a:noFill/>
          <a:ln/>
        </p:spPr>
        <p:txBody>
          <a:bodyPr wrap="none" lIns="0" tIns="0" rIns="0" bIns="0" rtlCol="0" anchor="t"/>
          <a:lstStyle/>
          <a:p>
            <a:pPr marL="0" indent="0" algn="r">
              <a:lnSpc>
                <a:spcPts val="2300"/>
              </a:lnSpc>
              <a:buNone/>
            </a:pPr>
            <a:r>
              <a:rPr lang="en-US" sz="1800" b="1" dirty="0">
                <a:solidFill>
                  <a:srgbClr val="272525"/>
                </a:solidFill>
                <a:latin typeface="Barlow Bold" pitchFamily="34" charset="0"/>
                <a:ea typeface="Barlow Bold" pitchFamily="34" charset="-122"/>
                <a:cs typeface="Barlow Bold" pitchFamily="34" charset="-120"/>
              </a:rPr>
              <a:t>Segmentation and Categorization</a:t>
            </a:r>
            <a:endParaRPr lang="en-US" sz="1800" dirty="0"/>
          </a:p>
        </p:txBody>
      </p:sp>
      <p:sp>
        <p:nvSpPr>
          <p:cNvPr id="28" name="Text 26"/>
          <p:cNvSpPr/>
          <p:nvPr/>
        </p:nvSpPr>
        <p:spPr>
          <a:xfrm>
            <a:off x="622102" y="5294471"/>
            <a:ext cx="5715595" cy="568643"/>
          </a:xfrm>
          <a:prstGeom prst="rect">
            <a:avLst/>
          </a:prstGeom>
          <a:noFill/>
          <a:ln/>
        </p:spPr>
        <p:txBody>
          <a:bodyPr wrap="square" lIns="0" tIns="0" rIns="0" bIns="0" rtlCol="0" anchor="t"/>
          <a:lstStyle/>
          <a:p>
            <a:pPr marL="0" indent="0" algn="r">
              <a:lnSpc>
                <a:spcPts val="2200"/>
              </a:lnSpc>
              <a:buNone/>
            </a:pPr>
            <a:r>
              <a:rPr lang="en-US" sz="1350" dirty="0">
                <a:solidFill>
                  <a:srgbClr val="272525"/>
                </a:solidFill>
                <a:latin typeface="Montserrat" pitchFamily="34" charset="0"/>
                <a:ea typeface="Montserrat" pitchFamily="34" charset="-122"/>
                <a:cs typeface="Montserrat" pitchFamily="34" charset="-120"/>
              </a:rPr>
              <a:t>Grouping insights based on demographics, educational background, and employment status.</a:t>
            </a:r>
            <a:endParaRPr lang="en-US" sz="1350" dirty="0"/>
          </a:p>
        </p:txBody>
      </p:sp>
      <p:sp>
        <p:nvSpPr>
          <p:cNvPr id="29" name="Shape 27"/>
          <p:cNvSpPr/>
          <p:nvPr/>
        </p:nvSpPr>
        <p:spPr>
          <a:xfrm>
            <a:off x="7492305" y="5906214"/>
            <a:ext cx="622102" cy="22860"/>
          </a:xfrm>
          <a:prstGeom prst="roundRect">
            <a:avLst>
              <a:gd name="adj" fmla="val 699796"/>
            </a:avLst>
          </a:prstGeom>
          <a:solidFill>
            <a:srgbClr val="C1C3D0"/>
          </a:solidFill>
          <a:ln/>
        </p:spPr>
      </p:sp>
      <p:sp>
        <p:nvSpPr>
          <p:cNvPr id="30" name="Shape 28"/>
          <p:cNvSpPr/>
          <p:nvPr/>
        </p:nvSpPr>
        <p:spPr>
          <a:xfrm>
            <a:off x="7115235" y="5717738"/>
            <a:ext cx="399931" cy="399931"/>
          </a:xfrm>
          <a:prstGeom prst="roundRect">
            <a:avLst>
              <a:gd name="adj" fmla="val 40000"/>
            </a:avLst>
          </a:prstGeom>
          <a:solidFill>
            <a:srgbClr val="EEEFF5"/>
          </a:solidFill>
          <a:ln/>
          <a:effectLst>
            <a:outerShdw blurRad="43180" dist="21590" dir="13500000" algn="bl" rotWithShape="0">
              <a:srgbClr val="FFFFFF">
                <a:alpha val="70000"/>
              </a:srgbClr>
            </a:outerShdw>
          </a:effectLst>
        </p:spPr>
      </p:sp>
      <p:sp>
        <p:nvSpPr>
          <p:cNvPr id="31" name="Text 29"/>
          <p:cNvSpPr/>
          <p:nvPr/>
        </p:nvSpPr>
        <p:spPr>
          <a:xfrm>
            <a:off x="7239774" y="5777389"/>
            <a:ext cx="150733" cy="280630"/>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Barlow Bold" pitchFamily="34" charset="0"/>
                <a:ea typeface="Barlow Bold" pitchFamily="34" charset="-122"/>
                <a:cs typeface="Barlow Bold" pitchFamily="34" charset="-120"/>
              </a:rPr>
              <a:t>6</a:t>
            </a:r>
            <a:endParaRPr lang="en-US" sz="2200" dirty="0"/>
          </a:p>
        </p:txBody>
      </p:sp>
      <p:sp>
        <p:nvSpPr>
          <p:cNvPr id="32" name="Text 30"/>
          <p:cNvSpPr/>
          <p:nvPr/>
        </p:nvSpPr>
        <p:spPr>
          <a:xfrm>
            <a:off x="8292703" y="5695474"/>
            <a:ext cx="2385655" cy="292298"/>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Barlow Bold" pitchFamily="34" charset="0"/>
                <a:ea typeface="Barlow Bold" pitchFamily="34" charset="-122"/>
                <a:cs typeface="Barlow Bold" pitchFamily="34" charset="-120"/>
              </a:rPr>
              <a:t>Findings Interpretation</a:t>
            </a:r>
            <a:endParaRPr lang="en-US" sz="1800" dirty="0"/>
          </a:p>
        </p:txBody>
      </p:sp>
      <p:sp>
        <p:nvSpPr>
          <p:cNvPr id="33" name="Text 31"/>
          <p:cNvSpPr/>
          <p:nvPr/>
        </p:nvSpPr>
        <p:spPr>
          <a:xfrm>
            <a:off x="8292703" y="6094333"/>
            <a:ext cx="5715595" cy="568643"/>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Montserrat" pitchFamily="34" charset="0"/>
                <a:ea typeface="Montserrat" pitchFamily="34" charset="-122"/>
                <a:cs typeface="Montserrat" pitchFamily="34" charset="-120"/>
              </a:rPr>
              <a:t>Extracting meaningful insights to provide actionable recommendations.</a:t>
            </a:r>
            <a:endParaRPr lang="en-US" sz="1350" dirty="0"/>
          </a:p>
        </p:txBody>
      </p:sp>
      <p:sp>
        <p:nvSpPr>
          <p:cNvPr id="34" name="Shape 32"/>
          <p:cNvSpPr/>
          <p:nvPr/>
        </p:nvSpPr>
        <p:spPr>
          <a:xfrm>
            <a:off x="6515993" y="6706076"/>
            <a:ext cx="622102" cy="22860"/>
          </a:xfrm>
          <a:prstGeom prst="roundRect">
            <a:avLst>
              <a:gd name="adj" fmla="val 699796"/>
            </a:avLst>
          </a:prstGeom>
          <a:solidFill>
            <a:srgbClr val="C1C3D0"/>
          </a:solidFill>
          <a:ln/>
        </p:spPr>
      </p:sp>
      <p:sp>
        <p:nvSpPr>
          <p:cNvPr id="35" name="Shape 33"/>
          <p:cNvSpPr/>
          <p:nvPr/>
        </p:nvSpPr>
        <p:spPr>
          <a:xfrm>
            <a:off x="7115235" y="6517600"/>
            <a:ext cx="399931" cy="399931"/>
          </a:xfrm>
          <a:prstGeom prst="roundRect">
            <a:avLst>
              <a:gd name="adj" fmla="val 40000"/>
            </a:avLst>
          </a:prstGeom>
          <a:solidFill>
            <a:srgbClr val="EEEFF5"/>
          </a:solidFill>
          <a:ln/>
          <a:effectLst>
            <a:outerShdw blurRad="43180" dist="21590" dir="13500000" algn="bl" rotWithShape="0">
              <a:srgbClr val="FFFFFF">
                <a:alpha val="70000"/>
              </a:srgbClr>
            </a:outerShdw>
          </a:effectLst>
        </p:spPr>
      </p:sp>
      <p:sp>
        <p:nvSpPr>
          <p:cNvPr id="36" name="Text 34"/>
          <p:cNvSpPr/>
          <p:nvPr/>
        </p:nvSpPr>
        <p:spPr>
          <a:xfrm>
            <a:off x="7245489" y="6577251"/>
            <a:ext cx="139303" cy="280630"/>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Barlow Bold" pitchFamily="34" charset="0"/>
                <a:ea typeface="Barlow Bold" pitchFamily="34" charset="-122"/>
                <a:cs typeface="Barlow Bold" pitchFamily="34" charset="-120"/>
              </a:rPr>
              <a:t>7</a:t>
            </a:r>
            <a:endParaRPr lang="en-US" sz="2200" dirty="0"/>
          </a:p>
        </p:txBody>
      </p:sp>
      <p:sp>
        <p:nvSpPr>
          <p:cNvPr id="37" name="Text 35"/>
          <p:cNvSpPr/>
          <p:nvPr/>
        </p:nvSpPr>
        <p:spPr>
          <a:xfrm>
            <a:off x="3998952" y="6495336"/>
            <a:ext cx="2338745" cy="292298"/>
          </a:xfrm>
          <a:prstGeom prst="rect">
            <a:avLst/>
          </a:prstGeom>
          <a:noFill/>
          <a:ln/>
        </p:spPr>
        <p:txBody>
          <a:bodyPr wrap="none" lIns="0" tIns="0" rIns="0" bIns="0" rtlCol="0" anchor="t"/>
          <a:lstStyle/>
          <a:p>
            <a:pPr marL="0" indent="0" algn="r">
              <a:lnSpc>
                <a:spcPts val="2300"/>
              </a:lnSpc>
              <a:buNone/>
            </a:pPr>
            <a:r>
              <a:rPr lang="en-US" sz="1800" b="1" dirty="0">
                <a:solidFill>
                  <a:srgbClr val="272525"/>
                </a:solidFill>
                <a:latin typeface="Barlow Bold" pitchFamily="34" charset="0"/>
                <a:ea typeface="Barlow Bold" pitchFamily="34" charset="-122"/>
                <a:cs typeface="Barlow Bold" pitchFamily="34" charset="-120"/>
              </a:rPr>
              <a:t>Report Compilation</a:t>
            </a:r>
            <a:endParaRPr lang="en-US" sz="1800" dirty="0"/>
          </a:p>
        </p:txBody>
      </p:sp>
      <p:sp>
        <p:nvSpPr>
          <p:cNvPr id="38" name="Text 36"/>
          <p:cNvSpPr/>
          <p:nvPr/>
        </p:nvSpPr>
        <p:spPr>
          <a:xfrm>
            <a:off x="622102" y="6894195"/>
            <a:ext cx="5715595" cy="568643"/>
          </a:xfrm>
          <a:prstGeom prst="rect">
            <a:avLst/>
          </a:prstGeom>
          <a:noFill/>
          <a:ln/>
        </p:spPr>
        <p:txBody>
          <a:bodyPr wrap="square" lIns="0" tIns="0" rIns="0" bIns="0" rtlCol="0" anchor="t"/>
          <a:lstStyle/>
          <a:p>
            <a:pPr marL="0" indent="0" algn="r">
              <a:lnSpc>
                <a:spcPts val="2200"/>
              </a:lnSpc>
              <a:buNone/>
            </a:pPr>
            <a:r>
              <a:rPr lang="en-US" sz="1350" dirty="0">
                <a:solidFill>
                  <a:srgbClr val="272525"/>
                </a:solidFill>
                <a:latin typeface="Montserrat" pitchFamily="34" charset="0"/>
                <a:ea typeface="Montserrat" pitchFamily="34" charset="-122"/>
                <a:cs typeface="Montserrat" pitchFamily="34" charset="-120"/>
              </a:rPr>
              <a:t>Structuring the findings into a well-documented report with visual aids.</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758309" y="723543"/>
            <a:ext cx="7994213"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Milestone 1: Problem Statement</a:t>
            </a:r>
            <a:endParaRPr lang="en-US" sz="4450" dirty="0"/>
          </a:p>
        </p:txBody>
      </p:sp>
      <p:sp>
        <p:nvSpPr>
          <p:cNvPr id="4" name="Text 1"/>
          <p:cNvSpPr/>
          <p:nvPr/>
        </p:nvSpPr>
        <p:spPr>
          <a:xfrm>
            <a:off x="941189" y="1635675"/>
            <a:ext cx="13113782" cy="173355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Gen Z professionals often struggle to find job opportunities that align with their career aspirations, leading to feelings of being undervalued by employers. Simultaneously, organizations face challenges in attracting, retaining, and effectively managing Gen Z talent due to shifting workplace expectations and values. This disconnect between aspirations and organizational strategies hinders the creation of a mutually beneficial work environment for both job seekers and employers.</a:t>
            </a:r>
            <a:endParaRPr lang="en-US" sz="1700" dirty="0"/>
          </a:p>
        </p:txBody>
      </p:sp>
      <p:sp>
        <p:nvSpPr>
          <p:cNvPr id="5" name="Text 2"/>
          <p:cNvSpPr/>
          <p:nvPr/>
        </p:nvSpPr>
        <p:spPr>
          <a:xfrm>
            <a:off x="758309" y="6802993"/>
            <a:ext cx="13113782" cy="346710"/>
          </a:xfrm>
          <a:prstGeom prst="rect">
            <a:avLst/>
          </a:prstGeom>
          <a:noFill/>
          <a:ln/>
        </p:spPr>
        <p:txBody>
          <a:bodyPr wrap="none" lIns="0" tIns="0" rIns="0" bIns="0" rtlCol="0" anchor="t"/>
          <a:lstStyle/>
          <a:p>
            <a:pPr marL="0" indent="0">
              <a:lnSpc>
                <a:spcPts val="2700"/>
              </a:lnSpc>
              <a:buNone/>
            </a:pPr>
            <a:endParaRPr lang="en-US" sz="1700" dirty="0"/>
          </a:p>
        </p:txBody>
      </p:sp>
      <p:pic>
        <p:nvPicPr>
          <p:cNvPr id="6" name="Picture 5" descr="A screenshot of a computer">
            <a:extLst>
              <a:ext uri="{FF2B5EF4-FFF2-40B4-BE49-F238E27FC236}">
                <a16:creationId xmlns:a16="http://schemas.microsoft.com/office/drawing/2014/main" id="{54BD285F-CE8A-96F3-1C9F-43F4E6CE0661}"/>
              </a:ext>
            </a:extLst>
          </p:cNvPr>
          <p:cNvPicPr>
            <a:picLocks noChangeAspect="1"/>
          </p:cNvPicPr>
          <p:nvPr/>
        </p:nvPicPr>
        <p:blipFill>
          <a:blip r:embed="rId3"/>
          <a:stretch>
            <a:fillRect/>
          </a:stretch>
        </p:blipFill>
        <p:spPr>
          <a:xfrm>
            <a:off x="758309" y="3568649"/>
            <a:ext cx="6268179" cy="4660951"/>
          </a:xfrm>
          <a:prstGeom prst="rect">
            <a:avLst/>
          </a:prstGeom>
        </p:spPr>
      </p:pic>
      <p:pic>
        <p:nvPicPr>
          <p:cNvPr id="7" name="Picture 6" descr="A screenshot of a white text">
            <a:extLst>
              <a:ext uri="{FF2B5EF4-FFF2-40B4-BE49-F238E27FC236}">
                <a16:creationId xmlns:a16="http://schemas.microsoft.com/office/drawing/2014/main" id="{E50BDCFA-67F7-1A71-C93F-8E2514C3165E}"/>
              </a:ext>
            </a:extLst>
          </p:cNvPr>
          <p:cNvPicPr>
            <a:picLocks noChangeAspect="1"/>
          </p:cNvPicPr>
          <p:nvPr/>
        </p:nvPicPr>
        <p:blipFill>
          <a:blip r:embed="rId4"/>
          <a:stretch>
            <a:fillRect/>
          </a:stretch>
        </p:blipFill>
        <p:spPr>
          <a:xfrm>
            <a:off x="7603914" y="3568649"/>
            <a:ext cx="6630325" cy="466095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622110"/>
            <a:ext cx="7018734"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Milestone 2: Data Collection</a:t>
            </a:r>
            <a:endParaRPr lang="en-US" sz="4450" dirty="0"/>
          </a:p>
        </p:txBody>
      </p:sp>
      <p:pic>
        <p:nvPicPr>
          <p:cNvPr id="3" name="Image 0" descr="preencoded.png"/>
          <p:cNvPicPr>
            <a:picLocks noChangeAspect="1"/>
          </p:cNvPicPr>
          <p:nvPr/>
        </p:nvPicPr>
        <p:blipFill>
          <a:blip r:embed="rId3"/>
          <a:stretch>
            <a:fillRect/>
          </a:stretch>
        </p:blipFill>
        <p:spPr>
          <a:xfrm>
            <a:off x="1170718" y="1847850"/>
            <a:ext cx="5107194" cy="1996321"/>
          </a:xfrm>
          <a:prstGeom prst="rect">
            <a:avLst/>
          </a:prstGeom>
        </p:spPr>
      </p:pic>
      <p:sp>
        <p:nvSpPr>
          <p:cNvPr id="4" name="Text 1"/>
          <p:cNvSpPr/>
          <p:nvPr/>
        </p:nvSpPr>
        <p:spPr>
          <a:xfrm>
            <a:off x="758309" y="4314111"/>
            <a:ext cx="2881908" cy="427553"/>
          </a:xfrm>
          <a:prstGeom prst="rect">
            <a:avLst/>
          </a:prstGeom>
          <a:noFill/>
          <a:ln/>
        </p:spPr>
        <p:txBody>
          <a:bodyPr wrap="none" lIns="0" tIns="0" rIns="0" bIns="0" rtlCol="0" anchor="t"/>
          <a:lstStyle/>
          <a:p>
            <a:pPr marL="0" indent="0">
              <a:lnSpc>
                <a:spcPts val="3350"/>
              </a:lnSpc>
              <a:buNone/>
            </a:pPr>
            <a:endParaRPr lang="en-US" sz="2650" dirty="0"/>
          </a:p>
        </p:txBody>
      </p:sp>
      <p:sp>
        <p:nvSpPr>
          <p:cNvPr id="5" name="Text 2"/>
          <p:cNvSpPr/>
          <p:nvPr/>
        </p:nvSpPr>
        <p:spPr>
          <a:xfrm>
            <a:off x="758309" y="4958239"/>
            <a:ext cx="2881908" cy="346710"/>
          </a:xfrm>
          <a:prstGeom prst="rect">
            <a:avLst/>
          </a:prstGeom>
          <a:noFill/>
          <a:ln/>
        </p:spPr>
        <p:txBody>
          <a:bodyPr wrap="none" lIns="0" tIns="0" rIns="0" bIns="0" rtlCol="0" anchor="t"/>
          <a:lstStyle/>
          <a:p>
            <a:pPr marL="0" indent="0">
              <a:lnSpc>
                <a:spcPts val="2700"/>
              </a:lnSpc>
              <a:buNone/>
            </a:pPr>
            <a:endParaRPr lang="en-US" sz="1700" dirty="0"/>
          </a:p>
        </p:txBody>
      </p:sp>
      <p:pic>
        <p:nvPicPr>
          <p:cNvPr id="6" name="Image 1" descr="preencoded.png"/>
          <p:cNvPicPr>
            <a:picLocks noChangeAspect="1"/>
          </p:cNvPicPr>
          <p:nvPr/>
        </p:nvPicPr>
        <p:blipFill>
          <a:blip r:embed="rId4"/>
          <a:stretch>
            <a:fillRect/>
          </a:stretch>
        </p:blipFill>
        <p:spPr>
          <a:xfrm>
            <a:off x="1170717" y="3859411"/>
            <a:ext cx="5107194" cy="1876371"/>
          </a:xfrm>
          <a:prstGeom prst="rect">
            <a:avLst/>
          </a:prstGeom>
        </p:spPr>
      </p:pic>
      <p:sp>
        <p:nvSpPr>
          <p:cNvPr id="7" name="Text 3"/>
          <p:cNvSpPr/>
          <p:nvPr/>
        </p:nvSpPr>
        <p:spPr>
          <a:xfrm>
            <a:off x="4176474" y="4127778"/>
            <a:ext cx="2881908" cy="427553"/>
          </a:xfrm>
          <a:prstGeom prst="rect">
            <a:avLst/>
          </a:prstGeom>
          <a:noFill/>
          <a:ln/>
        </p:spPr>
        <p:txBody>
          <a:bodyPr wrap="none" lIns="0" tIns="0" rIns="0" bIns="0" rtlCol="0" anchor="t"/>
          <a:lstStyle/>
          <a:p>
            <a:pPr marL="0" indent="0">
              <a:lnSpc>
                <a:spcPts val="3350"/>
              </a:lnSpc>
              <a:buNone/>
            </a:pPr>
            <a:endParaRPr lang="en-US" sz="2650" dirty="0"/>
          </a:p>
        </p:txBody>
      </p:sp>
      <p:sp>
        <p:nvSpPr>
          <p:cNvPr id="8" name="Text 4"/>
          <p:cNvSpPr/>
          <p:nvPr/>
        </p:nvSpPr>
        <p:spPr>
          <a:xfrm>
            <a:off x="4176474" y="4771906"/>
            <a:ext cx="2881908" cy="346710"/>
          </a:xfrm>
          <a:prstGeom prst="rect">
            <a:avLst/>
          </a:prstGeom>
          <a:noFill/>
          <a:ln/>
        </p:spPr>
        <p:txBody>
          <a:bodyPr wrap="none" lIns="0" tIns="0" rIns="0" bIns="0" rtlCol="0" anchor="t"/>
          <a:lstStyle/>
          <a:p>
            <a:pPr marL="0" indent="0">
              <a:lnSpc>
                <a:spcPts val="2700"/>
              </a:lnSpc>
              <a:buNone/>
            </a:pPr>
            <a:endParaRPr lang="en-US" sz="1700" dirty="0"/>
          </a:p>
        </p:txBody>
      </p:sp>
      <p:pic>
        <p:nvPicPr>
          <p:cNvPr id="9" name="Image 2" descr="preencoded.png"/>
          <p:cNvPicPr>
            <a:picLocks noChangeAspect="1"/>
          </p:cNvPicPr>
          <p:nvPr/>
        </p:nvPicPr>
        <p:blipFill>
          <a:blip r:embed="rId5"/>
          <a:stretch>
            <a:fillRect/>
          </a:stretch>
        </p:blipFill>
        <p:spPr>
          <a:xfrm>
            <a:off x="1170718" y="5751022"/>
            <a:ext cx="5107193" cy="1784543"/>
          </a:xfrm>
          <a:prstGeom prst="rect">
            <a:avLst/>
          </a:prstGeom>
        </p:spPr>
      </p:pic>
      <p:sp>
        <p:nvSpPr>
          <p:cNvPr id="10" name="Text 5"/>
          <p:cNvSpPr/>
          <p:nvPr/>
        </p:nvSpPr>
        <p:spPr>
          <a:xfrm>
            <a:off x="7594640" y="4045387"/>
            <a:ext cx="2881908" cy="427553"/>
          </a:xfrm>
          <a:prstGeom prst="rect">
            <a:avLst/>
          </a:prstGeom>
          <a:noFill/>
          <a:ln/>
        </p:spPr>
        <p:txBody>
          <a:bodyPr wrap="none" lIns="0" tIns="0" rIns="0" bIns="0" rtlCol="0" anchor="t"/>
          <a:lstStyle/>
          <a:p>
            <a:pPr marL="0" indent="0">
              <a:lnSpc>
                <a:spcPts val="3350"/>
              </a:lnSpc>
              <a:buNone/>
            </a:pPr>
            <a:endParaRPr lang="en-US" sz="2650" dirty="0"/>
          </a:p>
        </p:txBody>
      </p:sp>
      <p:sp>
        <p:nvSpPr>
          <p:cNvPr id="11" name="Text 6"/>
          <p:cNvSpPr/>
          <p:nvPr/>
        </p:nvSpPr>
        <p:spPr>
          <a:xfrm>
            <a:off x="7594640" y="4689515"/>
            <a:ext cx="2881908" cy="346710"/>
          </a:xfrm>
          <a:prstGeom prst="rect">
            <a:avLst/>
          </a:prstGeom>
          <a:noFill/>
          <a:ln/>
        </p:spPr>
        <p:txBody>
          <a:bodyPr wrap="none" lIns="0" tIns="0" rIns="0" bIns="0" rtlCol="0" anchor="t"/>
          <a:lstStyle/>
          <a:p>
            <a:pPr marL="0" indent="0">
              <a:lnSpc>
                <a:spcPts val="2700"/>
              </a:lnSpc>
              <a:buNone/>
            </a:pPr>
            <a:endParaRPr lang="en-US" sz="1700" dirty="0"/>
          </a:p>
        </p:txBody>
      </p:sp>
      <p:pic>
        <p:nvPicPr>
          <p:cNvPr id="12" name="Image 3" descr="preencoded.png"/>
          <p:cNvPicPr>
            <a:picLocks noChangeAspect="1"/>
          </p:cNvPicPr>
          <p:nvPr/>
        </p:nvPicPr>
        <p:blipFill>
          <a:blip r:embed="rId6"/>
          <a:stretch>
            <a:fillRect/>
          </a:stretch>
        </p:blipFill>
        <p:spPr>
          <a:xfrm>
            <a:off x="7493413" y="1847850"/>
            <a:ext cx="5966270" cy="5838633"/>
          </a:xfrm>
          <a:prstGeom prst="rect">
            <a:avLst/>
          </a:prstGeom>
        </p:spPr>
      </p:pic>
      <p:sp>
        <p:nvSpPr>
          <p:cNvPr id="13" name="Text 7"/>
          <p:cNvSpPr/>
          <p:nvPr/>
        </p:nvSpPr>
        <p:spPr>
          <a:xfrm>
            <a:off x="11012805" y="5954197"/>
            <a:ext cx="2881908" cy="427553"/>
          </a:xfrm>
          <a:prstGeom prst="rect">
            <a:avLst/>
          </a:prstGeom>
          <a:noFill/>
          <a:ln/>
        </p:spPr>
        <p:txBody>
          <a:bodyPr wrap="none" lIns="0" tIns="0" rIns="0" bIns="0" rtlCol="0" anchor="t"/>
          <a:lstStyle/>
          <a:p>
            <a:pPr marL="0" indent="0">
              <a:lnSpc>
                <a:spcPts val="3350"/>
              </a:lnSpc>
              <a:buNone/>
            </a:pPr>
            <a:endParaRPr lang="en-US" sz="2650" dirty="0"/>
          </a:p>
        </p:txBody>
      </p:sp>
      <p:sp>
        <p:nvSpPr>
          <p:cNvPr id="14" name="Text 8"/>
          <p:cNvSpPr/>
          <p:nvPr/>
        </p:nvSpPr>
        <p:spPr>
          <a:xfrm>
            <a:off x="11012805" y="6598325"/>
            <a:ext cx="2881908" cy="346710"/>
          </a:xfrm>
          <a:prstGeom prst="rect">
            <a:avLst/>
          </a:prstGeom>
          <a:noFill/>
          <a:ln/>
        </p:spPr>
        <p:txBody>
          <a:bodyPr wrap="none" lIns="0" tIns="0" rIns="0" bIns="0" rtlCol="0" anchor="t"/>
          <a:lstStyle/>
          <a:p>
            <a:pPr marL="0" indent="0">
              <a:lnSpc>
                <a:spcPts val="2700"/>
              </a:lnSpc>
              <a:buNone/>
            </a:pP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18041" y="762833"/>
            <a:ext cx="8185547" cy="486728"/>
          </a:xfrm>
          <a:prstGeom prst="rect">
            <a:avLst/>
          </a:prstGeom>
          <a:noFill/>
          <a:ln/>
        </p:spPr>
        <p:txBody>
          <a:bodyPr wrap="none" lIns="0" tIns="0" rIns="0" bIns="0" rtlCol="0" anchor="t"/>
          <a:lstStyle/>
          <a:p>
            <a:pPr marL="0" indent="0">
              <a:lnSpc>
                <a:spcPts val="3800"/>
              </a:lnSpc>
              <a:buNone/>
            </a:pPr>
            <a:r>
              <a:rPr lang="en-US" sz="3050" b="1" dirty="0">
                <a:solidFill>
                  <a:srgbClr val="7068F4"/>
                </a:solidFill>
                <a:latin typeface="Barlow Bold" pitchFamily="34" charset="0"/>
                <a:ea typeface="Barlow Bold" pitchFamily="34" charset="-122"/>
                <a:cs typeface="Barlow Bold" pitchFamily="34" charset="-120"/>
              </a:rPr>
              <a:t>Milestone 3: Data Cleaning and Standardization</a:t>
            </a:r>
            <a:endParaRPr lang="en-US" sz="3050" dirty="0"/>
          </a:p>
        </p:txBody>
      </p:sp>
      <p:sp>
        <p:nvSpPr>
          <p:cNvPr id="3" name="Shape 1"/>
          <p:cNvSpPr/>
          <p:nvPr/>
        </p:nvSpPr>
        <p:spPr>
          <a:xfrm>
            <a:off x="732353" y="1545550"/>
            <a:ext cx="15240" cy="5921097"/>
          </a:xfrm>
          <a:prstGeom prst="roundRect">
            <a:avLst>
              <a:gd name="adj" fmla="val 874098"/>
            </a:avLst>
          </a:prstGeom>
          <a:solidFill>
            <a:srgbClr val="C1C3D0"/>
          </a:solidFill>
          <a:ln/>
        </p:spPr>
      </p:sp>
      <p:sp>
        <p:nvSpPr>
          <p:cNvPr id="4" name="Shape 2"/>
          <p:cNvSpPr/>
          <p:nvPr/>
        </p:nvSpPr>
        <p:spPr>
          <a:xfrm>
            <a:off x="891242" y="1870829"/>
            <a:ext cx="518041" cy="15240"/>
          </a:xfrm>
          <a:prstGeom prst="roundRect">
            <a:avLst>
              <a:gd name="adj" fmla="val 874098"/>
            </a:avLst>
          </a:prstGeom>
          <a:solidFill>
            <a:srgbClr val="C1C3D0"/>
          </a:solidFill>
          <a:ln/>
        </p:spPr>
      </p:sp>
      <p:sp>
        <p:nvSpPr>
          <p:cNvPr id="5" name="Shape 3"/>
          <p:cNvSpPr/>
          <p:nvPr/>
        </p:nvSpPr>
        <p:spPr>
          <a:xfrm>
            <a:off x="573465" y="1712000"/>
            <a:ext cx="333018" cy="333018"/>
          </a:xfrm>
          <a:prstGeom prst="roundRect">
            <a:avLst>
              <a:gd name="adj" fmla="val 40002"/>
            </a:avLst>
          </a:prstGeom>
          <a:solidFill>
            <a:srgbClr val="EEEFF5"/>
          </a:solidFill>
          <a:ln/>
          <a:effectLst>
            <a:outerShdw blurRad="36830" dist="17780" dir="13500000" algn="bl" rotWithShape="0">
              <a:srgbClr val="FFFFFF">
                <a:alpha val="70000"/>
              </a:srgbClr>
            </a:outerShdw>
          </a:effectLst>
        </p:spPr>
      </p:sp>
      <p:sp>
        <p:nvSpPr>
          <p:cNvPr id="6" name="Text 4"/>
          <p:cNvSpPr/>
          <p:nvPr/>
        </p:nvSpPr>
        <p:spPr>
          <a:xfrm>
            <a:off x="698599" y="1761649"/>
            <a:ext cx="82748" cy="233720"/>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Barlow Bold" pitchFamily="34" charset="0"/>
                <a:ea typeface="Barlow Bold" pitchFamily="34" charset="-122"/>
                <a:cs typeface="Barlow Bold" pitchFamily="34" charset="-120"/>
              </a:rPr>
              <a:t>1</a:t>
            </a:r>
            <a:endParaRPr lang="en-US" sz="1800" dirty="0"/>
          </a:p>
        </p:txBody>
      </p:sp>
      <p:sp>
        <p:nvSpPr>
          <p:cNvPr id="7" name="Text 5"/>
          <p:cNvSpPr/>
          <p:nvPr/>
        </p:nvSpPr>
        <p:spPr>
          <a:xfrm>
            <a:off x="1554004" y="1693545"/>
            <a:ext cx="2455902" cy="292060"/>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Barlow Bold" pitchFamily="34" charset="0"/>
                <a:ea typeface="Barlow Bold" pitchFamily="34" charset="-122"/>
                <a:cs typeface="Barlow Bold" pitchFamily="34" charset="-120"/>
              </a:rPr>
              <a:t>Handling Missing Values</a:t>
            </a:r>
            <a:endParaRPr lang="en-US" sz="1800" dirty="0"/>
          </a:p>
        </p:txBody>
      </p:sp>
      <p:sp>
        <p:nvSpPr>
          <p:cNvPr id="8" name="Text 6"/>
          <p:cNvSpPr/>
          <p:nvPr/>
        </p:nvSpPr>
        <p:spPr>
          <a:xfrm>
            <a:off x="1554004" y="2074307"/>
            <a:ext cx="12558355" cy="473393"/>
          </a:xfrm>
          <a:prstGeom prst="rect">
            <a:avLst/>
          </a:prstGeom>
          <a:noFill/>
          <a:ln/>
        </p:spPr>
        <p:txBody>
          <a:bodyPr wrap="square" lIns="0" tIns="0" rIns="0" bIns="0" rtlCol="0" anchor="t"/>
          <a:lstStyle/>
          <a:p>
            <a:pPr marL="342900" indent="-342900">
              <a:lnSpc>
                <a:spcPts val="1850"/>
              </a:lnSpc>
              <a:buSzPct val="100000"/>
              <a:buChar char="•"/>
            </a:pPr>
            <a:r>
              <a:rPr lang="en-US" sz="1150" dirty="0">
                <a:solidFill>
                  <a:srgbClr val="272525"/>
                </a:solidFill>
                <a:latin typeface="Montserrat" pitchFamily="34" charset="0"/>
                <a:ea typeface="Montserrat" pitchFamily="34" charset="-122"/>
                <a:cs typeface="Montserrat" pitchFamily="34" charset="-120"/>
              </a:rPr>
              <a:t>Identified and treated </a:t>
            </a:r>
            <a:r>
              <a:rPr lang="en-US" sz="1150" b="1" dirty="0">
                <a:solidFill>
                  <a:srgbClr val="272525"/>
                </a:solidFill>
                <a:latin typeface="Montserrat" pitchFamily="34" charset="0"/>
                <a:ea typeface="Montserrat" pitchFamily="34" charset="-122"/>
                <a:cs typeface="Montserrat" pitchFamily="34" charset="-120"/>
              </a:rPr>
              <a:t>null or missing values</a:t>
            </a:r>
            <a:r>
              <a:rPr lang="en-US" sz="1150" dirty="0">
                <a:solidFill>
                  <a:srgbClr val="272525"/>
                </a:solidFill>
                <a:latin typeface="Montserrat" pitchFamily="34" charset="0"/>
                <a:ea typeface="Montserrat" pitchFamily="34" charset="-122"/>
                <a:cs typeface="Montserrat" pitchFamily="34" charset="-120"/>
              </a:rPr>
              <a:t> by either </a:t>
            </a:r>
            <a:r>
              <a:rPr lang="en-US" sz="1150" b="1" dirty="0">
                <a:solidFill>
                  <a:srgbClr val="272525"/>
                </a:solidFill>
                <a:latin typeface="Montserrat" pitchFamily="34" charset="0"/>
                <a:ea typeface="Montserrat" pitchFamily="34" charset="-122"/>
                <a:cs typeface="Montserrat" pitchFamily="34" charset="-120"/>
              </a:rPr>
              <a:t>inputing them with meaningful data</a:t>
            </a:r>
            <a:r>
              <a:rPr lang="en-US" sz="1150" dirty="0">
                <a:solidFill>
                  <a:srgbClr val="272525"/>
                </a:solidFill>
                <a:latin typeface="Montserrat" pitchFamily="34" charset="0"/>
                <a:ea typeface="Montserrat" pitchFamily="34" charset="-122"/>
                <a:cs typeface="Montserrat" pitchFamily="34" charset="-120"/>
              </a:rPr>
              <a:t> (mean, median, or mode) or </a:t>
            </a:r>
            <a:r>
              <a:rPr lang="en-US" sz="1150" b="1" dirty="0">
                <a:solidFill>
                  <a:srgbClr val="272525"/>
                </a:solidFill>
                <a:latin typeface="Montserrat" pitchFamily="34" charset="0"/>
                <a:ea typeface="Montserrat" pitchFamily="34" charset="-122"/>
                <a:cs typeface="Montserrat" pitchFamily="34" charset="-120"/>
              </a:rPr>
              <a:t>removing irrelevant records</a:t>
            </a:r>
            <a:r>
              <a:rPr lang="en-US" sz="1150" dirty="0">
                <a:solidFill>
                  <a:srgbClr val="272525"/>
                </a:solidFill>
                <a:latin typeface="Montserrat" pitchFamily="34" charset="0"/>
                <a:ea typeface="Montserrat" pitchFamily="34" charset="-122"/>
                <a:cs typeface="Montserrat" pitchFamily="34" charset="-120"/>
              </a:rPr>
              <a:t> to maintain data quality.</a:t>
            </a:r>
            <a:endParaRPr lang="en-US" sz="1150" dirty="0"/>
          </a:p>
        </p:txBody>
      </p:sp>
      <p:sp>
        <p:nvSpPr>
          <p:cNvPr id="9" name="Shape 7"/>
          <p:cNvSpPr/>
          <p:nvPr/>
        </p:nvSpPr>
        <p:spPr>
          <a:xfrm>
            <a:off x="891242" y="3168967"/>
            <a:ext cx="518041" cy="15240"/>
          </a:xfrm>
          <a:prstGeom prst="roundRect">
            <a:avLst>
              <a:gd name="adj" fmla="val 874098"/>
            </a:avLst>
          </a:prstGeom>
          <a:solidFill>
            <a:srgbClr val="C1C3D0"/>
          </a:solidFill>
          <a:ln/>
        </p:spPr>
      </p:sp>
      <p:sp>
        <p:nvSpPr>
          <p:cNvPr id="10" name="Shape 8"/>
          <p:cNvSpPr/>
          <p:nvPr/>
        </p:nvSpPr>
        <p:spPr>
          <a:xfrm>
            <a:off x="573465" y="3010138"/>
            <a:ext cx="333018" cy="333018"/>
          </a:xfrm>
          <a:prstGeom prst="roundRect">
            <a:avLst>
              <a:gd name="adj" fmla="val 40002"/>
            </a:avLst>
          </a:prstGeom>
          <a:solidFill>
            <a:srgbClr val="EEEFF5"/>
          </a:solidFill>
          <a:ln/>
          <a:effectLst>
            <a:outerShdw blurRad="36830" dist="17780" dir="13500000" algn="bl" rotWithShape="0">
              <a:srgbClr val="FFFFFF">
                <a:alpha val="70000"/>
              </a:srgbClr>
            </a:outerShdw>
          </a:effectLst>
        </p:spPr>
      </p:sp>
      <p:sp>
        <p:nvSpPr>
          <p:cNvPr id="11" name="Text 9"/>
          <p:cNvSpPr/>
          <p:nvPr/>
        </p:nvSpPr>
        <p:spPr>
          <a:xfrm>
            <a:off x="674549" y="3059787"/>
            <a:ext cx="130850" cy="233720"/>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Barlow Bold" pitchFamily="34" charset="0"/>
                <a:ea typeface="Barlow Bold" pitchFamily="34" charset="-122"/>
                <a:cs typeface="Barlow Bold" pitchFamily="34" charset="-120"/>
              </a:rPr>
              <a:t>2</a:t>
            </a:r>
            <a:endParaRPr lang="en-US" sz="1800" dirty="0"/>
          </a:p>
        </p:txBody>
      </p:sp>
      <p:sp>
        <p:nvSpPr>
          <p:cNvPr id="12" name="Text 10"/>
          <p:cNvSpPr/>
          <p:nvPr/>
        </p:nvSpPr>
        <p:spPr>
          <a:xfrm>
            <a:off x="1554004" y="2991683"/>
            <a:ext cx="2336959" cy="292060"/>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Barlow Bold" pitchFamily="34" charset="0"/>
                <a:ea typeface="Barlow Bold" pitchFamily="34" charset="-122"/>
                <a:cs typeface="Barlow Bold" pitchFamily="34" charset="-120"/>
              </a:rPr>
              <a:t>Removing Duplicates</a:t>
            </a:r>
            <a:endParaRPr lang="en-US" sz="1800" dirty="0"/>
          </a:p>
        </p:txBody>
      </p:sp>
      <p:sp>
        <p:nvSpPr>
          <p:cNvPr id="13" name="Text 11"/>
          <p:cNvSpPr/>
          <p:nvPr/>
        </p:nvSpPr>
        <p:spPr>
          <a:xfrm>
            <a:off x="1554004" y="3372445"/>
            <a:ext cx="12558355" cy="236696"/>
          </a:xfrm>
          <a:prstGeom prst="rect">
            <a:avLst/>
          </a:prstGeom>
          <a:noFill/>
          <a:ln/>
        </p:spPr>
        <p:txBody>
          <a:bodyPr wrap="none" lIns="0" tIns="0" rIns="0" bIns="0" rtlCol="0" anchor="t"/>
          <a:lstStyle/>
          <a:p>
            <a:pPr marL="342900" indent="-342900">
              <a:lnSpc>
                <a:spcPts val="1850"/>
              </a:lnSpc>
              <a:buSzPct val="100000"/>
              <a:buChar char="•"/>
            </a:pPr>
            <a:r>
              <a:rPr lang="en-US" sz="1150" dirty="0">
                <a:solidFill>
                  <a:srgbClr val="272525"/>
                </a:solidFill>
                <a:latin typeface="Montserrat" pitchFamily="34" charset="0"/>
                <a:ea typeface="Montserrat" pitchFamily="34" charset="-122"/>
                <a:cs typeface="Montserrat" pitchFamily="34" charset="-120"/>
              </a:rPr>
              <a:t>Checked for </a:t>
            </a:r>
            <a:r>
              <a:rPr lang="en-US" sz="1150" b="1" dirty="0">
                <a:solidFill>
                  <a:srgbClr val="272525"/>
                </a:solidFill>
                <a:latin typeface="Montserrat" pitchFamily="34" charset="0"/>
                <a:ea typeface="Montserrat" pitchFamily="34" charset="-122"/>
                <a:cs typeface="Montserrat" pitchFamily="34" charset="-120"/>
              </a:rPr>
              <a:t>duplicate records</a:t>
            </a:r>
            <a:r>
              <a:rPr lang="en-US" sz="1150" dirty="0">
                <a:solidFill>
                  <a:srgbClr val="272525"/>
                </a:solidFill>
                <a:latin typeface="Montserrat" pitchFamily="34" charset="0"/>
                <a:ea typeface="Montserrat" pitchFamily="34" charset="-122"/>
                <a:cs typeface="Montserrat" pitchFamily="34" charset="-120"/>
              </a:rPr>
              <a:t> in key columns like </a:t>
            </a:r>
            <a:r>
              <a:rPr lang="en-US" sz="1150" b="1" dirty="0">
                <a:solidFill>
                  <a:srgbClr val="272525"/>
                </a:solidFill>
                <a:latin typeface="Montserrat" pitchFamily="34" charset="0"/>
                <a:ea typeface="Montserrat" pitchFamily="34" charset="-122"/>
                <a:cs typeface="Montserrat" pitchFamily="34" charset="-120"/>
              </a:rPr>
              <a:t>respondent ID, career aspirations, and preferences</a:t>
            </a:r>
            <a:r>
              <a:rPr lang="en-US" sz="1150" dirty="0">
                <a:solidFill>
                  <a:srgbClr val="272525"/>
                </a:solidFill>
                <a:latin typeface="Montserrat" pitchFamily="34" charset="0"/>
                <a:ea typeface="Montserrat" pitchFamily="34" charset="-122"/>
                <a:cs typeface="Montserrat" pitchFamily="34" charset="-120"/>
              </a:rPr>
              <a:t> to ensure data integrity.</a:t>
            </a:r>
            <a:endParaRPr lang="en-US" sz="1150" dirty="0"/>
          </a:p>
        </p:txBody>
      </p:sp>
      <p:sp>
        <p:nvSpPr>
          <p:cNvPr id="14" name="Shape 12"/>
          <p:cNvSpPr/>
          <p:nvPr/>
        </p:nvSpPr>
        <p:spPr>
          <a:xfrm>
            <a:off x="891242" y="4230410"/>
            <a:ext cx="518041" cy="15240"/>
          </a:xfrm>
          <a:prstGeom prst="roundRect">
            <a:avLst>
              <a:gd name="adj" fmla="val 874098"/>
            </a:avLst>
          </a:prstGeom>
          <a:solidFill>
            <a:srgbClr val="C1C3D0"/>
          </a:solidFill>
          <a:ln/>
        </p:spPr>
      </p:sp>
      <p:sp>
        <p:nvSpPr>
          <p:cNvPr id="15" name="Shape 13"/>
          <p:cNvSpPr/>
          <p:nvPr/>
        </p:nvSpPr>
        <p:spPr>
          <a:xfrm>
            <a:off x="573465" y="4071580"/>
            <a:ext cx="333018" cy="333018"/>
          </a:xfrm>
          <a:prstGeom prst="roundRect">
            <a:avLst>
              <a:gd name="adj" fmla="val 40002"/>
            </a:avLst>
          </a:prstGeom>
          <a:solidFill>
            <a:srgbClr val="EEEFF5"/>
          </a:solidFill>
          <a:ln/>
          <a:effectLst>
            <a:outerShdw blurRad="36830" dist="17780" dir="13500000" algn="bl" rotWithShape="0">
              <a:srgbClr val="FFFFFF">
                <a:alpha val="70000"/>
              </a:srgbClr>
            </a:outerShdw>
          </a:effectLst>
        </p:spPr>
      </p:sp>
      <p:sp>
        <p:nvSpPr>
          <p:cNvPr id="16" name="Text 14"/>
          <p:cNvSpPr/>
          <p:nvPr/>
        </p:nvSpPr>
        <p:spPr>
          <a:xfrm>
            <a:off x="676811" y="4121229"/>
            <a:ext cx="126206" cy="233720"/>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Barlow Bold" pitchFamily="34" charset="0"/>
                <a:ea typeface="Barlow Bold" pitchFamily="34" charset="-122"/>
                <a:cs typeface="Barlow Bold" pitchFamily="34" charset="-120"/>
              </a:rPr>
              <a:t>3</a:t>
            </a:r>
            <a:endParaRPr lang="en-US" sz="1800" dirty="0"/>
          </a:p>
        </p:txBody>
      </p:sp>
      <p:sp>
        <p:nvSpPr>
          <p:cNvPr id="17" name="Text 15"/>
          <p:cNvSpPr/>
          <p:nvPr/>
        </p:nvSpPr>
        <p:spPr>
          <a:xfrm>
            <a:off x="1554004" y="4053126"/>
            <a:ext cx="2717244" cy="292060"/>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Barlow Bold" pitchFamily="34" charset="0"/>
                <a:ea typeface="Barlow Bold" pitchFamily="34" charset="-122"/>
                <a:cs typeface="Barlow Bold" pitchFamily="34" charset="-120"/>
              </a:rPr>
              <a:t>Data Type Standardization</a:t>
            </a:r>
            <a:endParaRPr lang="en-US" sz="1800" dirty="0"/>
          </a:p>
        </p:txBody>
      </p:sp>
      <p:sp>
        <p:nvSpPr>
          <p:cNvPr id="18" name="Text 16"/>
          <p:cNvSpPr/>
          <p:nvPr/>
        </p:nvSpPr>
        <p:spPr>
          <a:xfrm>
            <a:off x="1554004" y="4433888"/>
            <a:ext cx="12558355" cy="473393"/>
          </a:xfrm>
          <a:prstGeom prst="rect">
            <a:avLst/>
          </a:prstGeom>
          <a:noFill/>
          <a:ln/>
        </p:spPr>
        <p:txBody>
          <a:bodyPr wrap="square" lIns="0" tIns="0" rIns="0" bIns="0" rtlCol="0" anchor="t"/>
          <a:lstStyle/>
          <a:p>
            <a:pPr marL="342900" indent="-342900">
              <a:lnSpc>
                <a:spcPts val="1850"/>
              </a:lnSpc>
              <a:buSzPct val="100000"/>
              <a:buChar char="•"/>
            </a:pPr>
            <a:r>
              <a:rPr lang="en-US" sz="1150" dirty="0">
                <a:solidFill>
                  <a:srgbClr val="272525"/>
                </a:solidFill>
                <a:latin typeface="Montserrat" pitchFamily="34" charset="0"/>
                <a:ea typeface="Montserrat" pitchFamily="34" charset="-122"/>
                <a:cs typeface="Montserrat" pitchFamily="34" charset="-120"/>
              </a:rPr>
              <a:t>Ensured that all columns had </a:t>
            </a:r>
            <a:r>
              <a:rPr lang="en-US" sz="1150" b="1" dirty="0">
                <a:solidFill>
                  <a:srgbClr val="272525"/>
                </a:solidFill>
                <a:latin typeface="Montserrat" pitchFamily="34" charset="0"/>
                <a:ea typeface="Montserrat" pitchFamily="34" charset="-122"/>
                <a:cs typeface="Montserrat" pitchFamily="34" charset="-120"/>
              </a:rPr>
              <a:t>consistent and appropriate data types</a:t>
            </a:r>
            <a:r>
              <a:rPr lang="en-US" sz="1150" dirty="0">
                <a:solidFill>
                  <a:srgbClr val="272525"/>
                </a:solidFill>
                <a:latin typeface="Montserrat" pitchFamily="34" charset="0"/>
                <a:ea typeface="Montserrat" pitchFamily="34" charset="-122"/>
                <a:cs typeface="Montserrat" pitchFamily="34" charset="-120"/>
              </a:rPr>
              <a:t> (e.g., dates formatted correctly, numerical fields properly classified, and categorical variables cleaned).</a:t>
            </a:r>
            <a:endParaRPr lang="en-US" sz="1150" dirty="0"/>
          </a:p>
        </p:txBody>
      </p:sp>
      <p:sp>
        <p:nvSpPr>
          <p:cNvPr id="19" name="Shape 17"/>
          <p:cNvSpPr/>
          <p:nvPr/>
        </p:nvSpPr>
        <p:spPr>
          <a:xfrm>
            <a:off x="891242" y="5528548"/>
            <a:ext cx="518041" cy="15240"/>
          </a:xfrm>
          <a:prstGeom prst="roundRect">
            <a:avLst>
              <a:gd name="adj" fmla="val 874098"/>
            </a:avLst>
          </a:prstGeom>
          <a:solidFill>
            <a:srgbClr val="C1C3D0"/>
          </a:solidFill>
          <a:ln/>
        </p:spPr>
      </p:sp>
      <p:sp>
        <p:nvSpPr>
          <p:cNvPr id="20" name="Shape 18"/>
          <p:cNvSpPr/>
          <p:nvPr/>
        </p:nvSpPr>
        <p:spPr>
          <a:xfrm>
            <a:off x="573465" y="5369719"/>
            <a:ext cx="333018" cy="333018"/>
          </a:xfrm>
          <a:prstGeom prst="roundRect">
            <a:avLst>
              <a:gd name="adj" fmla="val 40002"/>
            </a:avLst>
          </a:prstGeom>
          <a:solidFill>
            <a:srgbClr val="EEEFF5"/>
          </a:solidFill>
          <a:ln/>
          <a:effectLst>
            <a:outerShdw blurRad="36830" dist="17780" dir="13500000" algn="bl" rotWithShape="0">
              <a:srgbClr val="FFFFFF">
                <a:alpha val="70000"/>
              </a:srgbClr>
            </a:outerShdw>
          </a:effectLst>
        </p:spPr>
      </p:sp>
      <p:sp>
        <p:nvSpPr>
          <p:cNvPr id="21" name="Text 19"/>
          <p:cNvSpPr/>
          <p:nvPr/>
        </p:nvSpPr>
        <p:spPr>
          <a:xfrm>
            <a:off x="669191" y="5419368"/>
            <a:ext cx="141446" cy="233720"/>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Barlow Bold" pitchFamily="34" charset="0"/>
                <a:ea typeface="Barlow Bold" pitchFamily="34" charset="-122"/>
                <a:cs typeface="Barlow Bold" pitchFamily="34" charset="-120"/>
              </a:rPr>
              <a:t>4</a:t>
            </a:r>
            <a:endParaRPr lang="en-US" sz="1800" dirty="0"/>
          </a:p>
        </p:txBody>
      </p:sp>
      <p:sp>
        <p:nvSpPr>
          <p:cNvPr id="22" name="Text 20"/>
          <p:cNvSpPr/>
          <p:nvPr/>
        </p:nvSpPr>
        <p:spPr>
          <a:xfrm>
            <a:off x="1554004" y="5351264"/>
            <a:ext cx="3909774" cy="292060"/>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Barlow Bold" pitchFamily="34" charset="0"/>
                <a:ea typeface="Barlow Bold" pitchFamily="34" charset="-122"/>
                <a:cs typeface="Barlow Bold" pitchFamily="34" charset="-120"/>
              </a:rPr>
              <a:t>Standardizing Text &amp; Categorical Data</a:t>
            </a:r>
            <a:endParaRPr lang="en-US" sz="1800" dirty="0"/>
          </a:p>
        </p:txBody>
      </p:sp>
      <p:sp>
        <p:nvSpPr>
          <p:cNvPr id="23" name="Text 21"/>
          <p:cNvSpPr/>
          <p:nvPr/>
        </p:nvSpPr>
        <p:spPr>
          <a:xfrm>
            <a:off x="1554004" y="5732026"/>
            <a:ext cx="12558355" cy="236696"/>
          </a:xfrm>
          <a:prstGeom prst="rect">
            <a:avLst/>
          </a:prstGeom>
          <a:noFill/>
          <a:ln/>
        </p:spPr>
        <p:txBody>
          <a:bodyPr wrap="none" lIns="0" tIns="0" rIns="0" bIns="0" rtlCol="0" anchor="t"/>
          <a:lstStyle/>
          <a:p>
            <a:pPr marL="342900" indent="-342900">
              <a:lnSpc>
                <a:spcPts val="1850"/>
              </a:lnSpc>
              <a:buSzPct val="100000"/>
              <a:buChar char="•"/>
            </a:pPr>
            <a:r>
              <a:rPr lang="en-US" sz="1150" b="1" dirty="0">
                <a:solidFill>
                  <a:srgbClr val="272525"/>
                </a:solidFill>
                <a:latin typeface="Montserrat" pitchFamily="34" charset="0"/>
                <a:ea typeface="Montserrat" pitchFamily="34" charset="-122"/>
                <a:cs typeface="Montserrat" pitchFamily="34" charset="-120"/>
              </a:rPr>
              <a:t>Resolved inconsistent text formats</a:t>
            </a:r>
            <a:r>
              <a:rPr lang="en-US" sz="1150" dirty="0">
                <a:solidFill>
                  <a:srgbClr val="272525"/>
                </a:solidFill>
                <a:latin typeface="Montserrat" pitchFamily="34" charset="0"/>
                <a:ea typeface="Montserrat" pitchFamily="34" charset="-122"/>
                <a:cs typeface="Montserrat" pitchFamily="34" charset="-120"/>
              </a:rPr>
              <a:t> (e.g., different spellings, capitalizations) using </a:t>
            </a:r>
            <a:r>
              <a:rPr lang="en-US" sz="1150" b="1" dirty="0">
                <a:solidFill>
                  <a:srgbClr val="272525"/>
                </a:solidFill>
                <a:latin typeface="Montserrat" pitchFamily="34" charset="0"/>
                <a:ea typeface="Montserrat" pitchFamily="34" charset="-122"/>
                <a:cs typeface="Montserrat" pitchFamily="34" charset="-120"/>
              </a:rPr>
              <a:t>trim, lower/upper case functions</a:t>
            </a:r>
            <a:r>
              <a:rPr lang="en-US" sz="1150" dirty="0">
                <a:solidFill>
                  <a:srgbClr val="272525"/>
                </a:solidFill>
                <a:latin typeface="Montserrat" pitchFamily="34" charset="0"/>
                <a:ea typeface="Montserrat" pitchFamily="34" charset="-122"/>
                <a:cs typeface="Montserrat" pitchFamily="34" charset="-120"/>
              </a:rPr>
              <a:t>, and </a:t>
            </a:r>
            <a:r>
              <a:rPr lang="en-US" sz="1150" b="1" dirty="0">
                <a:solidFill>
                  <a:srgbClr val="272525"/>
                </a:solidFill>
                <a:latin typeface="Montserrat" pitchFamily="34" charset="0"/>
                <a:ea typeface="Montserrat" pitchFamily="34" charset="-122"/>
                <a:cs typeface="Montserrat" pitchFamily="34" charset="-120"/>
              </a:rPr>
              <a:t>Power Query transformations</a:t>
            </a:r>
            <a:r>
              <a:rPr lang="en-US" sz="1150" dirty="0">
                <a:solidFill>
                  <a:srgbClr val="272525"/>
                </a:solidFill>
                <a:latin typeface="Montserrat" pitchFamily="34" charset="0"/>
                <a:ea typeface="Montserrat" pitchFamily="34" charset="-122"/>
                <a:cs typeface="Montserrat" pitchFamily="34" charset="-120"/>
              </a:rPr>
              <a:t>.</a:t>
            </a:r>
            <a:endParaRPr lang="en-US" sz="1150" dirty="0"/>
          </a:p>
        </p:txBody>
      </p:sp>
      <p:sp>
        <p:nvSpPr>
          <p:cNvPr id="24" name="Text 22"/>
          <p:cNvSpPr/>
          <p:nvPr/>
        </p:nvSpPr>
        <p:spPr>
          <a:xfrm>
            <a:off x="1554004" y="6020514"/>
            <a:ext cx="12558355" cy="236696"/>
          </a:xfrm>
          <a:prstGeom prst="rect">
            <a:avLst/>
          </a:prstGeom>
          <a:noFill/>
          <a:ln/>
        </p:spPr>
        <p:txBody>
          <a:bodyPr wrap="none" lIns="0" tIns="0" rIns="0" bIns="0" rtlCol="0" anchor="t"/>
          <a:lstStyle/>
          <a:p>
            <a:pPr marL="342900" indent="-342900">
              <a:lnSpc>
                <a:spcPts val="1850"/>
              </a:lnSpc>
              <a:buSzPct val="100000"/>
              <a:buChar char="•"/>
            </a:pPr>
            <a:r>
              <a:rPr lang="en-US" sz="1150" b="1" dirty="0">
                <a:solidFill>
                  <a:srgbClr val="272525"/>
                </a:solidFill>
                <a:latin typeface="Montserrat" pitchFamily="34" charset="0"/>
                <a:ea typeface="Montserrat" pitchFamily="34" charset="-122"/>
                <a:cs typeface="Montserrat" pitchFamily="34" charset="-120"/>
              </a:rPr>
              <a:t>Unified categories</a:t>
            </a:r>
            <a:r>
              <a:rPr lang="en-US" sz="1150" dirty="0">
                <a:solidFill>
                  <a:srgbClr val="272525"/>
                </a:solidFill>
                <a:latin typeface="Montserrat" pitchFamily="34" charset="0"/>
                <a:ea typeface="Montserrat" pitchFamily="34" charset="-122"/>
                <a:cs typeface="Montserrat" pitchFamily="34" charset="-120"/>
              </a:rPr>
              <a:t> (e.g., Remote, Hybrid, and In-Office work preferences were standardized instead of multiple variations like "remote work", "WFH", etc.).</a:t>
            </a:r>
            <a:endParaRPr lang="en-US" sz="1150" dirty="0"/>
          </a:p>
        </p:txBody>
      </p:sp>
      <p:sp>
        <p:nvSpPr>
          <p:cNvPr id="25" name="Shape 23"/>
          <p:cNvSpPr/>
          <p:nvPr/>
        </p:nvSpPr>
        <p:spPr>
          <a:xfrm>
            <a:off x="891242" y="6878479"/>
            <a:ext cx="518041" cy="15240"/>
          </a:xfrm>
          <a:prstGeom prst="roundRect">
            <a:avLst>
              <a:gd name="adj" fmla="val 874098"/>
            </a:avLst>
          </a:prstGeom>
          <a:solidFill>
            <a:srgbClr val="C1C3D0"/>
          </a:solidFill>
          <a:ln/>
        </p:spPr>
      </p:sp>
      <p:sp>
        <p:nvSpPr>
          <p:cNvPr id="26" name="Shape 24"/>
          <p:cNvSpPr/>
          <p:nvPr/>
        </p:nvSpPr>
        <p:spPr>
          <a:xfrm>
            <a:off x="573465" y="6719649"/>
            <a:ext cx="333018" cy="333018"/>
          </a:xfrm>
          <a:prstGeom prst="roundRect">
            <a:avLst>
              <a:gd name="adj" fmla="val 40002"/>
            </a:avLst>
          </a:prstGeom>
          <a:solidFill>
            <a:srgbClr val="EEEFF5"/>
          </a:solidFill>
          <a:ln/>
          <a:effectLst>
            <a:outerShdw blurRad="36830" dist="17780" dir="13500000" algn="bl" rotWithShape="0">
              <a:srgbClr val="FFFFFF">
                <a:alpha val="70000"/>
              </a:srgbClr>
            </a:outerShdw>
          </a:effectLst>
        </p:spPr>
      </p:sp>
      <p:sp>
        <p:nvSpPr>
          <p:cNvPr id="27" name="Text 25"/>
          <p:cNvSpPr/>
          <p:nvPr/>
        </p:nvSpPr>
        <p:spPr>
          <a:xfrm>
            <a:off x="676930" y="6769298"/>
            <a:ext cx="125968" cy="233720"/>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Barlow Bold" pitchFamily="34" charset="0"/>
                <a:ea typeface="Barlow Bold" pitchFamily="34" charset="-122"/>
                <a:cs typeface="Barlow Bold" pitchFamily="34" charset="-120"/>
              </a:rPr>
              <a:t>5</a:t>
            </a:r>
            <a:endParaRPr lang="en-US" sz="1800" dirty="0"/>
          </a:p>
        </p:txBody>
      </p:sp>
      <p:sp>
        <p:nvSpPr>
          <p:cNvPr id="28" name="Text 26"/>
          <p:cNvSpPr/>
          <p:nvPr/>
        </p:nvSpPr>
        <p:spPr>
          <a:xfrm>
            <a:off x="1554004" y="6701195"/>
            <a:ext cx="3572232" cy="292060"/>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Barlow Bold" pitchFamily="34" charset="0"/>
                <a:ea typeface="Barlow Bold" pitchFamily="34" charset="-122"/>
                <a:cs typeface="Barlow Bold" pitchFamily="34" charset="-120"/>
              </a:rPr>
              <a:t>Handling Outliers &amp; Data Validation</a:t>
            </a:r>
            <a:endParaRPr lang="en-US" sz="1800" dirty="0"/>
          </a:p>
        </p:txBody>
      </p:sp>
      <p:sp>
        <p:nvSpPr>
          <p:cNvPr id="29" name="Text 27"/>
          <p:cNvSpPr/>
          <p:nvPr/>
        </p:nvSpPr>
        <p:spPr>
          <a:xfrm>
            <a:off x="1554004" y="7081957"/>
            <a:ext cx="12558355" cy="236696"/>
          </a:xfrm>
          <a:prstGeom prst="rect">
            <a:avLst/>
          </a:prstGeom>
          <a:noFill/>
          <a:ln/>
        </p:spPr>
        <p:txBody>
          <a:bodyPr wrap="none" lIns="0" tIns="0" rIns="0" bIns="0" rtlCol="0" anchor="t"/>
          <a:lstStyle/>
          <a:p>
            <a:pPr marL="342900" indent="-342900">
              <a:lnSpc>
                <a:spcPts val="1850"/>
              </a:lnSpc>
              <a:buSzPct val="100000"/>
              <a:buChar char="•"/>
            </a:pPr>
            <a:r>
              <a:rPr lang="en-US" sz="1150" b="1" dirty="0">
                <a:solidFill>
                  <a:srgbClr val="272525"/>
                </a:solidFill>
                <a:latin typeface="Montserrat" pitchFamily="34" charset="0"/>
                <a:ea typeface="Montserrat" pitchFamily="34" charset="-122"/>
                <a:cs typeface="Montserrat" pitchFamily="34" charset="-120"/>
              </a:rPr>
              <a:t>Identified outliers</a:t>
            </a:r>
            <a:r>
              <a:rPr lang="en-US" sz="1150" dirty="0">
                <a:solidFill>
                  <a:srgbClr val="272525"/>
                </a:solidFill>
                <a:latin typeface="Montserrat" pitchFamily="34" charset="0"/>
                <a:ea typeface="Montserrat" pitchFamily="34" charset="-122"/>
                <a:cs typeface="Montserrat" pitchFamily="34" charset="-120"/>
              </a:rPr>
              <a:t> in numerical data (e.g., unrealistic salary expectations, extreme age values) and either </a:t>
            </a:r>
            <a:r>
              <a:rPr lang="en-US" sz="1150" b="1" dirty="0">
                <a:solidFill>
                  <a:srgbClr val="272525"/>
                </a:solidFill>
                <a:latin typeface="Montserrat" pitchFamily="34" charset="0"/>
                <a:ea typeface="Montserrat" pitchFamily="34" charset="-122"/>
                <a:cs typeface="Montserrat" pitchFamily="34" charset="-120"/>
              </a:rPr>
              <a:t>treated or excluded them</a:t>
            </a:r>
            <a:r>
              <a:rPr lang="en-US" sz="1150" dirty="0">
                <a:solidFill>
                  <a:srgbClr val="272525"/>
                </a:solidFill>
                <a:latin typeface="Montserrat" pitchFamily="34" charset="0"/>
                <a:ea typeface="Montserrat" pitchFamily="34" charset="-122"/>
                <a:cs typeface="Montserrat" pitchFamily="34" charset="-120"/>
              </a:rPr>
              <a:t> to ensure accurate analysis.</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58641" y="553349"/>
            <a:ext cx="6510695" cy="525066"/>
          </a:xfrm>
          <a:prstGeom prst="rect">
            <a:avLst/>
          </a:prstGeom>
          <a:noFill/>
          <a:ln/>
        </p:spPr>
        <p:txBody>
          <a:bodyPr wrap="none" lIns="0" tIns="0" rIns="0" bIns="0" rtlCol="0" anchor="t"/>
          <a:lstStyle/>
          <a:p>
            <a:pPr marL="0" indent="0">
              <a:lnSpc>
                <a:spcPts val="4100"/>
              </a:lnSpc>
              <a:buNone/>
            </a:pPr>
            <a:r>
              <a:rPr lang="en-US" sz="3300" b="1" dirty="0">
                <a:solidFill>
                  <a:srgbClr val="7068F4"/>
                </a:solidFill>
                <a:latin typeface="Barlow Bold" pitchFamily="34" charset="0"/>
                <a:ea typeface="Barlow Bold" pitchFamily="34" charset="-122"/>
                <a:cs typeface="Barlow Bold" pitchFamily="34" charset="-120"/>
              </a:rPr>
              <a:t>Milestone 4: EDA using Pivot tables</a:t>
            </a:r>
            <a:endParaRPr lang="en-US" sz="3300" dirty="0"/>
          </a:p>
        </p:txBody>
      </p:sp>
      <p:pic>
        <p:nvPicPr>
          <p:cNvPr id="3" name="Image 0"/>
          <p:cNvPicPr>
            <a:picLocks noChangeAspect="1"/>
          </p:cNvPicPr>
          <p:nvPr/>
        </p:nvPicPr>
        <p:blipFill>
          <a:blip r:embed="rId3"/>
          <a:srcRect/>
          <a:stretch/>
        </p:blipFill>
        <p:spPr>
          <a:xfrm>
            <a:off x="227891" y="1812175"/>
            <a:ext cx="7002426" cy="6001789"/>
          </a:xfrm>
          <a:prstGeom prst="rect">
            <a:avLst/>
          </a:prstGeom>
        </p:spPr>
      </p:pic>
      <p:pic>
        <p:nvPicPr>
          <p:cNvPr id="9" name="Picture 8" descr="A screenshot of a computer">
            <a:extLst>
              <a:ext uri="{FF2B5EF4-FFF2-40B4-BE49-F238E27FC236}">
                <a16:creationId xmlns:a16="http://schemas.microsoft.com/office/drawing/2014/main" id="{4890B04A-218D-445A-C876-6FD1A48DE18F}"/>
              </a:ext>
            </a:extLst>
          </p:cNvPr>
          <p:cNvPicPr>
            <a:picLocks noChangeAspect="1"/>
          </p:cNvPicPr>
          <p:nvPr/>
        </p:nvPicPr>
        <p:blipFill>
          <a:blip r:embed="rId4"/>
          <a:stretch>
            <a:fillRect/>
          </a:stretch>
        </p:blipFill>
        <p:spPr>
          <a:xfrm>
            <a:off x="7400085" y="1812175"/>
            <a:ext cx="7172194" cy="600178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a:extLst>
              <a:ext uri="{FF2B5EF4-FFF2-40B4-BE49-F238E27FC236}">
                <a16:creationId xmlns:a16="http://schemas.microsoft.com/office/drawing/2014/main" id="{4FA9BB5E-9FB2-AF53-E7B8-9139EE82178C}"/>
              </a:ext>
            </a:extLst>
          </p:cNvPr>
          <p:cNvPicPr>
            <a:picLocks noChangeAspect="1"/>
          </p:cNvPicPr>
          <p:nvPr/>
        </p:nvPicPr>
        <p:blipFill>
          <a:blip r:embed="rId2"/>
          <a:stretch>
            <a:fillRect/>
          </a:stretch>
        </p:blipFill>
        <p:spPr>
          <a:xfrm>
            <a:off x="345055" y="461173"/>
            <a:ext cx="6228273" cy="3286584"/>
          </a:xfrm>
          <a:prstGeom prst="rect">
            <a:avLst/>
          </a:prstGeom>
        </p:spPr>
      </p:pic>
      <p:pic>
        <p:nvPicPr>
          <p:cNvPr id="6" name="Picture 5" descr="A screenshot of a computer">
            <a:extLst>
              <a:ext uri="{FF2B5EF4-FFF2-40B4-BE49-F238E27FC236}">
                <a16:creationId xmlns:a16="http://schemas.microsoft.com/office/drawing/2014/main" id="{230FE43E-D842-1D76-256C-FD393BD9DFF8}"/>
              </a:ext>
            </a:extLst>
          </p:cNvPr>
          <p:cNvPicPr>
            <a:picLocks noChangeAspect="1"/>
          </p:cNvPicPr>
          <p:nvPr/>
        </p:nvPicPr>
        <p:blipFill>
          <a:blip r:embed="rId3"/>
          <a:stretch>
            <a:fillRect/>
          </a:stretch>
        </p:blipFill>
        <p:spPr>
          <a:xfrm>
            <a:off x="6711352" y="461173"/>
            <a:ext cx="7573992" cy="3153215"/>
          </a:xfrm>
          <a:prstGeom prst="rect">
            <a:avLst/>
          </a:prstGeom>
        </p:spPr>
      </p:pic>
      <p:pic>
        <p:nvPicPr>
          <p:cNvPr id="8" name="Picture 7" descr="A screenshot of a computer">
            <a:extLst>
              <a:ext uri="{FF2B5EF4-FFF2-40B4-BE49-F238E27FC236}">
                <a16:creationId xmlns:a16="http://schemas.microsoft.com/office/drawing/2014/main" id="{F087DC00-4545-C1A9-BD1C-EC20450A3909}"/>
              </a:ext>
            </a:extLst>
          </p:cNvPr>
          <p:cNvPicPr>
            <a:picLocks noChangeAspect="1"/>
          </p:cNvPicPr>
          <p:nvPr/>
        </p:nvPicPr>
        <p:blipFill>
          <a:blip r:embed="rId4"/>
          <a:stretch>
            <a:fillRect/>
          </a:stretch>
        </p:blipFill>
        <p:spPr>
          <a:xfrm>
            <a:off x="3011517" y="4209689"/>
            <a:ext cx="9021434" cy="3324689"/>
          </a:xfrm>
          <a:prstGeom prst="rect">
            <a:avLst/>
          </a:prstGeom>
        </p:spPr>
      </p:pic>
    </p:spTree>
    <p:extLst>
      <p:ext uri="{BB962C8B-B14F-4D97-AF65-F5344CB8AC3E}">
        <p14:creationId xmlns:p14="http://schemas.microsoft.com/office/powerpoint/2010/main" val="25053781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266</TotalTime>
  <Words>1438</Words>
  <Application>Microsoft Office PowerPoint</Application>
  <PresentationFormat>Custom</PresentationFormat>
  <Paragraphs>156</Paragraphs>
  <Slides>25</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Barlow Bold</vt:lpstr>
      <vt:lpstr>Arial</vt:lpstr>
      <vt:lpstr>Montserrat</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Rihana Fairose</cp:lastModifiedBy>
  <cp:revision>17</cp:revision>
  <dcterms:created xsi:type="dcterms:W3CDTF">2025-02-25T14:02:59Z</dcterms:created>
  <dcterms:modified xsi:type="dcterms:W3CDTF">2025-02-25T18:30:17Z</dcterms:modified>
</cp:coreProperties>
</file>